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2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4" autoAdjust="0"/>
    <p:restoredTop sz="94660"/>
  </p:normalViewPr>
  <p:slideViewPr>
    <p:cSldViewPr snapToGrid="0">
      <p:cViewPr>
        <p:scale>
          <a:sx n="70" d="100"/>
          <a:sy n="70" d="100"/>
        </p:scale>
        <p:origin x="61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05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404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06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981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4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874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0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887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20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2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639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2BBA1E-840D-4DD1-A303-84E81B01896C}" type="datetimeFigureOut">
              <a:rPr lang="es-PE" smtClean="0"/>
              <a:t>24/09/2018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 DE SISTEMAS EXPERTOS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Definición</a:t>
            </a:r>
          </a:p>
        </p:txBody>
      </p:sp>
      <p:grpSp>
        <p:nvGrpSpPr>
          <p:cNvPr id="1030" name="Grupo 1029">
            <a:extLst>
              <a:ext uri="{FF2B5EF4-FFF2-40B4-BE49-F238E27FC236}">
                <a16:creationId xmlns:a16="http://schemas.microsoft.com/office/drawing/2014/main" id="{1CB0FB2A-C4BC-4BC3-953B-487A87F7FE9C}"/>
              </a:ext>
            </a:extLst>
          </p:cNvPr>
          <p:cNvGrpSpPr/>
          <p:nvPr/>
        </p:nvGrpSpPr>
        <p:grpSpPr>
          <a:xfrm>
            <a:off x="1260528" y="1969219"/>
            <a:ext cx="9663323" cy="2919562"/>
            <a:chOff x="1309477" y="1628556"/>
            <a:chExt cx="9663323" cy="2919562"/>
          </a:xfrm>
        </p:grpSpPr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37D137E-EE61-4183-BA77-228C158B3BC7}"/>
                </a:ext>
              </a:extLst>
            </p:cNvPr>
            <p:cNvGrpSpPr/>
            <p:nvPr/>
          </p:nvGrpSpPr>
          <p:grpSpPr>
            <a:xfrm>
              <a:off x="1309477" y="1628556"/>
              <a:ext cx="3495908" cy="2919562"/>
              <a:chOff x="4977532" y="3904349"/>
              <a:chExt cx="3495908" cy="2919562"/>
            </a:xfrm>
          </p:grpSpPr>
          <p:grpSp>
            <p:nvGrpSpPr>
              <p:cNvPr id="16" name="Grupo 15">
                <a:extLst>
                  <a:ext uri="{FF2B5EF4-FFF2-40B4-BE49-F238E27FC236}">
                    <a16:creationId xmlns:a16="http://schemas.microsoft.com/office/drawing/2014/main" id="{C9689989-415B-47BE-BAE8-ABB371F34CA9}"/>
                  </a:ext>
                </a:extLst>
              </p:cNvPr>
              <p:cNvGrpSpPr/>
              <p:nvPr/>
            </p:nvGrpSpPr>
            <p:grpSpPr>
              <a:xfrm>
                <a:off x="5593916" y="3904349"/>
                <a:ext cx="2263140" cy="2919562"/>
                <a:chOff x="5940626" y="3860139"/>
                <a:chExt cx="2263140" cy="2919562"/>
              </a:xfrm>
            </p:grpSpPr>
            <p:sp>
              <p:nvSpPr>
                <p:cNvPr id="5" name="Rectángulo 4">
                  <a:extLst>
                    <a:ext uri="{FF2B5EF4-FFF2-40B4-BE49-F238E27FC236}">
                      <a16:creationId xmlns:a16="http://schemas.microsoft.com/office/drawing/2014/main" id="{A3C31E75-ED25-48C6-BA8B-95D2FC73FF76}"/>
                    </a:ext>
                  </a:extLst>
                </p:cNvPr>
                <p:cNvSpPr/>
                <p:nvPr/>
              </p:nvSpPr>
              <p:spPr>
                <a:xfrm>
                  <a:off x="5940626" y="6185341"/>
                  <a:ext cx="2263140" cy="594360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PE" dirty="0"/>
                    <a:t>SOLUCIONAR PROBLEMAS DIFÍCILES</a:t>
                  </a:r>
                </a:p>
              </p:txBody>
            </p:sp>
            <p:sp>
              <p:nvSpPr>
                <p:cNvPr id="6" name="Rectángulo 5">
                  <a:extLst>
                    <a:ext uri="{FF2B5EF4-FFF2-40B4-BE49-F238E27FC236}">
                      <a16:creationId xmlns:a16="http://schemas.microsoft.com/office/drawing/2014/main" id="{65DDC260-3034-4983-8110-D22AC5C4B499}"/>
                    </a:ext>
                  </a:extLst>
                </p:cNvPr>
                <p:cNvSpPr/>
                <p:nvPr/>
              </p:nvSpPr>
              <p:spPr>
                <a:xfrm>
                  <a:off x="5940626" y="3860139"/>
                  <a:ext cx="2263140" cy="594360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PE" dirty="0"/>
                    <a:t>SISTEMAS BASADOS EN CONOCIMIENTO</a:t>
                  </a:r>
                </a:p>
              </p:txBody>
            </p:sp>
            <p:cxnSp>
              <p:nvCxnSpPr>
                <p:cNvPr id="10" name="Conector: curvado 9">
                  <a:extLst>
                    <a:ext uri="{FF2B5EF4-FFF2-40B4-BE49-F238E27FC236}">
                      <a16:creationId xmlns:a16="http://schemas.microsoft.com/office/drawing/2014/main" id="{8B7DE382-5341-43E7-A653-00F7C1475BCC}"/>
                    </a:ext>
                  </a:extLst>
                </p:cNvPr>
                <p:cNvCxnSpPr>
                  <a:cxnSpLocks/>
                  <a:endCxn id="5" idx="0"/>
                </p:cNvCxnSpPr>
                <p:nvPr/>
              </p:nvCxnSpPr>
              <p:spPr>
                <a:xfrm rot="16200000" flipH="1">
                  <a:off x="6771841" y="5884986"/>
                  <a:ext cx="594360" cy="6350"/>
                </a:xfrm>
                <a:prstGeom prst="curvedConnector3">
                  <a:avLst>
                    <a:gd name="adj1" fmla="val 50000"/>
                  </a:avLst>
                </a:prstGeom>
                <a:ln w="38100">
                  <a:prstDash val="dash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18B9FB17-2929-4083-B094-9CC3DB134CDD}"/>
                  </a:ext>
                </a:extLst>
              </p:cNvPr>
              <p:cNvSpPr/>
              <p:nvPr/>
            </p:nvSpPr>
            <p:spPr>
              <a:xfrm>
                <a:off x="4977532" y="4918360"/>
                <a:ext cx="1633654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700" dirty="0"/>
                  <a:t>CONOCIMIENTO</a:t>
                </a:r>
              </a:p>
            </p:txBody>
          </p:sp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D0433F33-A012-4233-89D8-949CF0FEE69D}"/>
                  </a:ext>
                </a:extLst>
              </p:cNvPr>
              <p:cNvSpPr/>
              <p:nvPr/>
            </p:nvSpPr>
            <p:spPr>
              <a:xfrm>
                <a:off x="6839786" y="4918360"/>
                <a:ext cx="1633654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sz="1500" dirty="0"/>
                  <a:t>PROCEDIMIENTOS DE INFERENCIA</a:t>
                </a:r>
              </a:p>
            </p:txBody>
          </p:sp>
          <p:cxnSp>
            <p:nvCxnSpPr>
              <p:cNvPr id="13" name="Conector: curvado 12">
                <a:extLst>
                  <a:ext uri="{FF2B5EF4-FFF2-40B4-BE49-F238E27FC236}">
                    <a16:creationId xmlns:a16="http://schemas.microsoft.com/office/drawing/2014/main" id="{1980C5FF-030F-4DF1-8410-050DE4BE4643}"/>
                  </a:ext>
                </a:extLst>
              </p:cNvPr>
              <p:cNvCxnSpPr>
                <a:cxnSpLocks/>
                <a:stCxn id="6" idx="2"/>
                <a:endCxn id="11" idx="0"/>
              </p:cNvCxnSpPr>
              <p:nvPr/>
            </p:nvCxnSpPr>
            <p:spPr>
              <a:xfrm rot="5400000">
                <a:off x="6050098" y="4242971"/>
                <a:ext cx="419651" cy="931127"/>
              </a:xfrm>
              <a:prstGeom prst="curvedConnector3">
                <a:avLst>
                  <a:gd name="adj1" fmla="val 50000"/>
                </a:avLst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ector: curvado 16">
                <a:extLst>
                  <a:ext uri="{FF2B5EF4-FFF2-40B4-BE49-F238E27FC236}">
                    <a16:creationId xmlns:a16="http://schemas.microsoft.com/office/drawing/2014/main" id="{0A546FC3-AE0F-4A09-8A97-97AD9072CA40}"/>
                  </a:ext>
                </a:extLst>
              </p:cNvPr>
              <p:cNvCxnSpPr>
                <a:cxnSpLocks/>
                <a:stCxn id="6" idx="2"/>
                <a:endCxn id="12" idx="0"/>
              </p:cNvCxnSpPr>
              <p:nvPr/>
            </p:nvCxnSpPr>
            <p:spPr>
              <a:xfrm rot="16200000" flipH="1">
                <a:off x="6981224" y="4242970"/>
                <a:ext cx="419651" cy="931127"/>
              </a:xfrm>
              <a:prstGeom prst="curvedConnector3">
                <a:avLst>
                  <a:gd name="adj1" fmla="val 50000"/>
                </a:avLst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029" name="Grupo 1028">
              <a:extLst>
                <a:ext uri="{FF2B5EF4-FFF2-40B4-BE49-F238E27FC236}">
                  <a16:creationId xmlns:a16="http://schemas.microsoft.com/office/drawing/2014/main" id="{C2C74039-9FE6-4BE7-9BAA-2E62A5CCCA30}"/>
                </a:ext>
              </a:extLst>
            </p:cNvPr>
            <p:cNvGrpSpPr/>
            <p:nvPr/>
          </p:nvGrpSpPr>
          <p:grpSpPr>
            <a:xfrm>
              <a:off x="5314221" y="2468886"/>
              <a:ext cx="5658579" cy="1536081"/>
              <a:chOff x="5314220" y="2222914"/>
              <a:chExt cx="5658579" cy="1536081"/>
            </a:xfrm>
          </p:grpSpPr>
          <p:sp>
            <p:nvSpPr>
              <p:cNvPr id="22" name="4 Subtítulo">
                <a:extLst>
                  <a:ext uri="{FF2B5EF4-FFF2-40B4-BE49-F238E27FC236}">
                    <a16:creationId xmlns:a16="http://schemas.microsoft.com/office/drawing/2014/main" id="{17FDC66C-DC53-479C-A49C-6C2BEFE9A6C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14220" y="2222914"/>
                <a:ext cx="5658579" cy="419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DATOS + ALGORITMO = PROGRAMA</a:t>
                </a:r>
              </a:p>
            </p:txBody>
          </p:sp>
          <p:sp>
            <p:nvSpPr>
              <p:cNvPr id="21" name="4 Subtítulo">
                <a:extLst>
                  <a:ext uri="{FF2B5EF4-FFF2-40B4-BE49-F238E27FC236}">
                    <a16:creationId xmlns:a16="http://schemas.microsoft.com/office/drawing/2014/main" id="{6E95F70A-3CAC-4604-8618-B35A2B8898B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5314220" y="3339344"/>
                <a:ext cx="5658579" cy="4196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CONOCIMIENTOS + ALGORITMO = PROGRAMA</a:t>
                </a:r>
              </a:p>
            </p:txBody>
          </p:sp>
          <p:cxnSp>
            <p:nvCxnSpPr>
              <p:cNvPr id="1025" name="Conector recto de flecha 1024">
                <a:extLst>
                  <a:ext uri="{FF2B5EF4-FFF2-40B4-BE49-F238E27FC236}">
                    <a16:creationId xmlns:a16="http://schemas.microsoft.com/office/drawing/2014/main" id="{BDEFDC21-9E40-4135-A566-238FB3C5272F}"/>
                  </a:ext>
                </a:extLst>
              </p:cNvPr>
              <p:cNvCxnSpPr>
                <a:cxnSpLocks/>
                <a:stCxn id="22" idx="2"/>
                <a:endCxn id="21" idx="0"/>
              </p:cNvCxnSpPr>
              <p:nvPr/>
            </p:nvCxnSpPr>
            <p:spPr>
              <a:xfrm>
                <a:off x="8143510" y="2642565"/>
                <a:ext cx="0" cy="696779"/>
              </a:xfrm>
              <a:prstGeom prst="straightConnector1">
                <a:avLst/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Arquitectura</a:t>
            </a:r>
          </a:p>
        </p:txBody>
      </p:sp>
      <p:grpSp>
        <p:nvGrpSpPr>
          <p:cNvPr id="25" name="Grupo 24">
            <a:extLst>
              <a:ext uri="{FF2B5EF4-FFF2-40B4-BE49-F238E27FC236}">
                <a16:creationId xmlns:a16="http://schemas.microsoft.com/office/drawing/2014/main" id="{B8C70709-395A-4BFF-9991-6AFC34B96A15}"/>
              </a:ext>
            </a:extLst>
          </p:cNvPr>
          <p:cNvGrpSpPr/>
          <p:nvPr/>
        </p:nvGrpSpPr>
        <p:grpSpPr>
          <a:xfrm>
            <a:off x="544529" y="1314749"/>
            <a:ext cx="11091211" cy="3337554"/>
            <a:chOff x="1100790" y="2000249"/>
            <a:chExt cx="11091211" cy="3337554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0D81A89-751D-41F8-B0FF-ACFA7444E5B4}"/>
                </a:ext>
              </a:extLst>
            </p:cNvPr>
            <p:cNvSpPr/>
            <p:nvPr/>
          </p:nvSpPr>
          <p:spPr>
            <a:xfrm rot="16200000">
              <a:off x="323553" y="3371846"/>
              <a:ext cx="2148834" cy="594360"/>
            </a:xfrm>
            <a:prstGeom prst="rect">
              <a:avLst/>
            </a:prstGeom>
            <a:ln w="38100">
              <a:solidFill>
                <a:schemeClr val="accent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COMPONENTES ESENCIALES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4298707E-AFEA-46CC-A772-73E16C4272C6}"/>
                </a:ext>
              </a:extLst>
            </p:cNvPr>
            <p:cNvSpPr/>
            <p:nvPr/>
          </p:nvSpPr>
          <p:spPr>
            <a:xfrm>
              <a:off x="2813658" y="2000249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BASE DE CONOCIMIENTO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39EE68D3-BACA-4A54-B6F2-B94FC5214C9A}"/>
                </a:ext>
              </a:extLst>
            </p:cNvPr>
            <p:cNvSpPr/>
            <p:nvPr/>
          </p:nvSpPr>
          <p:spPr>
            <a:xfrm>
              <a:off x="2813658" y="2914647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MOTOR DE INFERENCIA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27A17C48-C232-4C3B-BA15-78B3F948E438}"/>
                </a:ext>
              </a:extLst>
            </p:cNvPr>
            <p:cNvSpPr/>
            <p:nvPr/>
          </p:nvSpPr>
          <p:spPr>
            <a:xfrm>
              <a:off x="2813658" y="3829045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sz="1400" dirty="0"/>
                <a:t>MÓDULO DE ADQUISICIÓN DE CONOCIMIENTO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2746FBC1-2ECD-465A-A6EC-7349338AC3B9}"/>
                </a:ext>
              </a:extLst>
            </p:cNvPr>
            <p:cNvSpPr/>
            <p:nvPr/>
          </p:nvSpPr>
          <p:spPr>
            <a:xfrm>
              <a:off x="2813658" y="4743443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INTERFACE DE USUARIO</a:t>
              </a:r>
            </a:p>
          </p:txBody>
        </p:sp>
        <p:cxnSp>
          <p:nvCxnSpPr>
            <p:cNvPr id="10" name="Conector: curvado 9">
              <a:extLst>
                <a:ext uri="{FF2B5EF4-FFF2-40B4-BE49-F238E27FC236}">
                  <a16:creationId xmlns:a16="http://schemas.microsoft.com/office/drawing/2014/main" id="{23B015E7-F8C7-4A97-9F6D-5FF86992F002}"/>
                </a:ext>
              </a:extLst>
            </p:cNvPr>
            <p:cNvCxnSpPr>
              <a:cxnSpLocks/>
              <a:stCxn id="4" idx="2"/>
              <a:endCxn id="6" idx="1"/>
            </p:cNvCxnSpPr>
            <p:nvPr/>
          </p:nvCxnSpPr>
          <p:spPr>
            <a:xfrm flipV="1">
              <a:off x="1695150" y="2297429"/>
              <a:ext cx="1118508" cy="1371597"/>
            </a:xfrm>
            <a:prstGeom prst="curvedConnector3">
              <a:avLst>
                <a:gd name="adj1" fmla="val 5000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ector: curvado 11">
              <a:extLst>
                <a:ext uri="{FF2B5EF4-FFF2-40B4-BE49-F238E27FC236}">
                  <a16:creationId xmlns:a16="http://schemas.microsoft.com/office/drawing/2014/main" id="{996DEDBB-6441-4780-B754-2EDEADFEE214}"/>
                </a:ext>
              </a:extLst>
            </p:cNvPr>
            <p:cNvCxnSpPr>
              <a:cxnSpLocks/>
              <a:stCxn id="4" idx="2"/>
              <a:endCxn id="9" idx="1"/>
            </p:cNvCxnSpPr>
            <p:nvPr/>
          </p:nvCxnSpPr>
          <p:spPr>
            <a:xfrm>
              <a:off x="1695150" y="3669026"/>
              <a:ext cx="1118508" cy="1371597"/>
            </a:xfrm>
            <a:prstGeom prst="curvedConnector3">
              <a:avLst>
                <a:gd name="adj1" fmla="val 5000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ector: curvado 14">
              <a:extLst>
                <a:ext uri="{FF2B5EF4-FFF2-40B4-BE49-F238E27FC236}">
                  <a16:creationId xmlns:a16="http://schemas.microsoft.com/office/drawing/2014/main" id="{5EAC8D1E-D4B9-410D-9BAA-EFD8134DC925}"/>
                </a:ext>
              </a:extLst>
            </p:cNvPr>
            <p:cNvCxnSpPr>
              <a:cxnSpLocks/>
              <a:stCxn id="4" idx="2"/>
              <a:endCxn id="7" idx="1"/>
            </p:cNvCxnSpPr>
            <p:nvPr/>
          </p:nvCxnSpPr>
          <p:spPr>
            <a:xfrm flipV="1">
              <a:off x="1695150" y="3211827"/>
              <a:ext cx="1118508" cy="457199"/>
            </a:xfrm>
            <a:prstGeom prst="curvedConnector3">
              <a:avLst>
                <a:gd name="adj1" fmla="val 5000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ector: curvado 17">
              <a:extLst>
                <a:ext uri="{FF2B5EF4-FFF2-40B4-BE49-F238E27FC236}">
                  <a16:creationId xmlns:a16="http://schemas.microsoft.com/office/drawing/2014/main" id="{AB816429-3304-49C4-BD3B-3B9BECC4561F}"/>
                </a:ext>
              </a:extLst>
            </p:cNvPr>
            <p:cNvCxnSpPr>
              <a:cxnSpLocks/>
              <a:stCxn id="4" idx="2"/>
              <a:endCxn id="8" idx="1"/>
            </p:cNvCxnSpPr>
            <p:nvPr/>
          </p:nvCxnSpPr>
          <p:spPr>
            <a:xfrm>
              <a:off x="1695150" y="3669026"/>
              <a:ext cx="1118508" cy="457199"/>
            </a:xfrm>
            <a:prstGeom prst="curvedConnector3">
              <a:avLst>
                <a:gd name="adj1" fmla="val 50000"/>
              </a:avLst>
            </a:prstGeom>
            <a:ln w="38100">
              <a:prstDash val="dash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4 Subtítulo">
              <a:extLst>
                <a:ext uri="{FF2B5EF4-FFF2-40B4-BE49-F238E27FC236}">
                  <a16:creationId xmlns:a16="http://schemas.microsoft.com/office/drawing/2014/main" id="{F6A377C0-7E20-409B-BB1D-5DD26A0996A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66085" y="2000249"/>
              <a:ext cx="6825916" cy="594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>
                <a:defRPr/>
              </a:pPr>
              <a:r>
                <a:rPr lang="es-PE" sz="2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Almacena información relacionada al tema.</a:t>
              </a:r>
            </a:p>
          </p:txBody>
        </p:sp>
        <p:sp>
          <p:nvSpPr>
            <p:cNvPr id="22" name="4 Subtítulo">
              <a:extLst>
                <a:ext uri="{FF2B5EF4-FFF2-40B4-BE49-F238E27FC236}">
                  <a16:creationId xmlns:a16="http://schemas.microsoft.com/office/drawing/2014/main" id="{9765006A-DF88-478D-BAF8-AED6B924870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66085" y="2914647"/>
              <a:ext cx="6825916" cy="594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>
                <a:defRPr/>
              </a:pPr>
              <a:r>
                <a:rPr lang="es-PE" sz="2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Hallar soluciones y proporcionar justificaciones.</a:t>
              </a:r>
            </a:p>
          </p:txBody>
        </p:sp>
        <p:sp>
          <p:nvSpPr>
            <p:cNvPr id="23" name="4 Subtítulo">
              <a:extLst>
                <a:ext uri="{FF2B5EF4-FFF2-40B4-BE49-F238E27FC236}">
                  <a16:creationId xmlns:a16="http://schemas.microsoft.com/office/drawing/2014/main" id="{B3EFFE53-1446-4AB4-ABE0-EE63A9E9FF8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66084" y="3829045"/>
              <a:ext cx="6825916" cy="594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>
                <a:defRPr/>
              </a:pPr>
              <a:r>
                <a:rPr lang="es-PE" sz="2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Interface entre el sistema experto y el humano experto.</a:t>
              </a:r>
            </a:p>
          </p:txBody>
        </p:sp>
        <p:sp>
          <p:nvSpPr>
            <p:cNvPr id="24" name="4 Subtítulo">
              <a:extLst>
                <a:ext uri="{FF2B5EF4-FFF2-40B4-BE49-F238E27FC236}">
                  <a16:creationId xmlns:a16="http://schemas.microsoft.com/office/drawing/2014/main" id="{8718645F-2068-4FE5-B238-05826E9ADBB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66084" y="4743443"/>
              <a:ext cx="6825916" cy="594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>
                <a:defRPr/>
              </a:pPr>
              <a:r>
                <a:rPr lang="es-PE" sz="2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Parte del sistema basado en reglas con la que interactúa el usuario.</a:t>
              </a:r>
            </a:p>
          </p:txBody>
        </p:sp>
      </p:grpSp>
      <p:pic>
        <p:nvPicPr>
          <p:cNvPr id="1026" name="Picture 2" descr="Resultado de imagen para sistemas expertos">
            <a:extLst>
              <a:ext uri="{FF2B5EF4-FFF2-40B4-BE49-F238E27FC236}">
                <a16:creationId xmlns:a16="http://schemas.microsoft.com/office/drawing/2014/main" id="{F3FBFBBC-86DB-4FBA-8648-15CE5B759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751" y="4374762"/>
            <a:ext cx="3617168" cy="179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Aplicaciones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883897C-4001-439D-8DFC-8A1F956E4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225075"/>
              </p:ext>
            </p:extLst>
          </p:nvPr>
        </p:nvGraphicFramePr>
        <p:xfrm>
          <a:off x="1571625" y="1551940"/>
          <a:ext cx="9048750" cy="3754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253380015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526197688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505598587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676227002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12638300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SECTOR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Industrial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Eléctrico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Minero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Otros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16569088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es-PE" dirty="0"/>
                        <a:t>Aplicaciones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Observación de tendencias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Monitoreo predictivo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Cálculo de riesgos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Monitoreo en equipos médicos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42259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Planificación de inversiones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Manejo de emergencias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Detención y diagnóstico de fallas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Planificación estratégica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294916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Control de procesos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Diseño de redes de distribución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Control inteligente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Planificación de rutas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931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Avisos de estados de excepción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Manejo de parámetros en vehículos autónomos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Supervisión inteligente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Interpretación en comunicación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87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16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Requisitos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ABA95CA-5262-4AE5-8C61-140075A5C19C}"/>
              </a:ext>
            </a:extLst>
          </p:cNvPr>
          <p:cNvSpPr/>
          <p:nvPr/>
        </p:nvSpPr>
        <p:spPr>
          <a:xfrm>
            <a:off x="685799" y="1328282"/>
            <a:ext cx="1094993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600" dirty="0">
                <a:latin typeface="Calibri" panose="020F0502020204030204" pitchFamily="34" charset="0"/>
                <a:cs typeface="Times New Roman" panose="02020603050405020304" pitchFamily="18" charset="0"/>
              </a:rPr>
              <a:t>Un sistema experto es posible de desarrollar si se cumple cada una de las siguientes condiciones: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No requiere demasiado del sentido común.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Requiere solamente habilidad cognitiva.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Existe un experto.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El experto debe estar de acuerdo.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El experto debe ser capaz de explicar.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No es demasiado sencillo.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600" dirty="0"/>
              <a:t>Está bien definido.</a:t>
            </a: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00CA421A-EE1A-4F1F-909E-DD24C3C3DDED}"/>
              </a:ext>
            </a:extLst>
          </p:cNvPr>
          <p:cNvGrpSpPr/>
          <p:nvPr/>
        </p:nvGrpSpPr>
        <p:grpSpPr>
          <a:xfrm>
            <a:off x="6376410" y="3012537"/>
            <a:ext cx="5259328" cy="2981739"/>
            <a:chOff x="6376410" y="3044435"/>
            <a:chExt cx="5259328" cy="2981739"/>
          </a:xfrm>
        </p:grpSpPr>
        <p:pic>
          <p:nvPicPr>
            <p:cNvPr id="2050" name="Picture 2" descr="Resultado de imagen para sistemas expertos">
              <a:extLst>
                <a:ext uri="{FF2B5EF4-FFF2-40B4-BE49-F238E27FC236}">
                  <a16:creationId xmlns:a16="http://schemas.microsoft.com/office/drawing/2014/main" id="{3E19BF34-C709-47B6-AF2A-4D61FB27FE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222" b="3957"/>
            <a:stretch/>
          </p:blipFill>
          <p:spPr bwMode="auto">
            <a:xfrm>
              <a:off x="6376410" y="3044435"/>
              <a:ext cx="5259328" cy="28359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0FFC7C7-29A6-4AE0-9397-86EBE0729299}"/>
                </a:ext>
              </a:extLst>
            </p:cNvPr>
            <p:cNvSpPr/>
            <p:nvPr/>
          </p:nvSpPr>
          <p:spPr>
            <a:xfrm>
              <a:off x="8431619" y="5734626"/>
              <a:ext cx="1202711" cy="2915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</p:spTree>
    <p:extLst>
      <p:ext uri="{BB962C8B-B14F-4D97-AF65-F5344CB8AC3E}">
        <p14:creationId xmlns:p14="http://schemas.microsoft.com/office/powerpoint/2010/main" val="202854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Ventajas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000B203-D76D-4E93-B199-C3F9D173EEB2}"/>
              </a:ext>
            </a:extLst>
          </p:cNvPr>
          <p:cNvGrpSpPr/>
          <p:nvPr/>
        </p:nvGrpSpPr>
        <p:grpSpPr>
          <a:xfrm>
            <a:off x="783449" y="1490661"/>
            <a:ext cx="10625101" cy="3876678"/>
            <a:chOff x="1010639" y="2247793"/>
            <a:chExt cx="10625101" cy="3876678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EABA95CA-5262-4AE5-8C61-140075A5C19C}"/>
                </a:ext>
              </a:extLst>
            </p:cNvPr>
            <p:cNvSpPr/>
            <p:nvPr/>
          </p:nvSpPr>
          <p:spPr>
            <a:xfrm>
              <a:off x="3598620" y="5611847"/>
              <a:ext cx="803712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PE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Provee de respuestas en tiempo real.</a:t>
              </a:r>
              <a:endParaRPr lang="es-PE" sz="2200" dirty="0"/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7486AF6F-51D3-47B0-B2AB-E83E95B82A0B}"/>
                </a:ext>
              </a:extLst>
            </p:cNvPr>
            <p:cNvSpPr/>
            <p:nvPr/>
          </p:nvSpPr>
          <p:spPr>
            <a:xfrm>
              <a:off x="1010639" y="2247793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MAYOR DISPONIBILIDAD</a:t>
              </a: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D0D47D6D-D439-422E-BA20-F87452DBC783}"/>
                </a:ext>
              </a:extLst>
            </p:cNvPr>
            <p:cNvSpPr/>
            <p:nvPr/>
          </p:nvSpPr>
          <p:spPr>
            <a:xfrm>
              <a:off x="1010639" y="3063790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PERMANENCIA</a:t>
              </a: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1911F274-03EA-4D41-BB69-5F1C6748BA02}"/>
                </a:ext>
              </a:extLst>
            </p:cNvPr>
            <p:cNvSpPr/>
            <p:nvPr/>
          </p:nvSpPr>
          <p:spPr>
            <a:xfrm>
              <a:off x="1010639" y="3885897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EXPERIENCIA MÚLTPLE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AECD4340-5F3C-4D48-875E-560F7116A350}"/>
                </a:ext>
              </a:extLst>
            </p:cNvPr>
            <p:cNvSpPr/>
            <p:nvPr/>
          </p:nvSpPr>
          <p:spPr>
            <a:xfrm>
              <a:off x="1010639" y="4708004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EXPLICACIÓN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CA67CA0-DE77-4117-A75A-971CEE53DF6E}"/>
                </a:ext>
              </a:extLst>
            </p:cNvPr>
            <p:cNvSpPr/>
            <p:nvPr/>
          </p:nvSpPr>
          <p:spPr>
            <a:xfrm>
              <a:off x="1010639" y="5530111"/>
              <a:ext cx="2263140" cy="594360"/>
            </a:xfrm>
            <a:prstGeom prst="rect">
              <a:avLst/>
            </a:prstGeom>
            <a:ln w="38100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PE" dirty="0"/>
                <a:t>RESPUESTA RÁPIDA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69395158-CA28-47FC-BB38-41A28E2BC867}"/>
                </a:ext>
              </a:extLst>
            </p:cNvPr>
            <p:cNvSpPr/>
            <p:nvPr/>
          </p:nvSpPr>
          <p:spPr>
            <a:xfrm>
              <a:off x="3598620" y="4620463"/>
              <a:ext cx="803712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PE" sz="2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El sistema experto puede explicar el razonamiento que condujo a la conclusión.</a:t>
              </a:r>
              <a:endParaRPr lang="es-PE" sz="2200" dirty="0"/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A333FD8F-83C4-4497-B0E0-F9279B69A0D1}"/>
                </a:ext>
              </a:extLst>
            </p:cNvPr>
            <p:cNvSpPr/>
            <p:nvPr/>
          </p:nvSpPr>
          <p:spPr>
            <a:xfrm>
              <a:off x="3598620" y="3798356"/>
              <a:ext cx="803712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PE" sz="22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Conocimiento de varios expertos puede estar disponible para trabajar simultáneamente.</a:t>
              </a:r>
              <a:endParaRPr lang="es-PE" sz="2200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6A4BCDA6-70D6-4CE8-9AA6-0065346D4D8D}"/>
                </a:ext>
              </a:extLst>
            </p:cNvPr>
            <p:cNvSpPr/>
            <p:nvPr/>
          </p:nvSpPr>
          <p:spPr>
            <a:xfrm>
              <a:off x="3598620" y="3145526"/>
              <a:ext cx="803712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PE" sz="22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El conocimiento del sistema experto durará indefinidamente. </a:t>
              </a:r>
              <a:endParaRPr lang="es-PE" sz="2200" dirty="0"/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6A3F2B7E-D36D-4DA4-8B1B-1611E5665505}"/>
                </a:ext>
              </a:extLst>
            </p:cNvPr>
            <p:cNvSpPr/>
            <p:nvPr/>
          </p:nvSpPr>
          <p:spPr>
            <a:xfrm>
              <a:off x="3598620" y="2332457"/>
              <a:ext cx="803712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PE" sz="2200" dirty="0">
                  <a:latin typeface="Calibri" panose="020F0502020204030204" pitchFamily="34" charset="0"/>
                  <a:cs typeface="Times New Roman" panose="02020603050405020304" pitchFamily="18" charset="0"/>
                </a:rPr>
                <a:t>La experiencia es disponible para cualquier hardware adecuado.</a:t>
              </a:r>
              <a:endParaRPr lang="es-PE" sz="2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83062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262</Words>
  <Application>Microsoft Office PowerPoint</Application>
  <PresentationFormat>Panorámica</PresentationFormat>
  <Paragraphs>64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Times New Roman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Sergio Arteaga Bonelli</cp:lastModifiedBy>
  <cp:revision>74</cp:revision>
  <dcterms:created xsi:type="dcterms:W3CDTF">2018-09-08T03:00:19Z</dcterms:created>
  <dcterms:modified xsi:type="dcterms:W3CDTF">2018-09-24T16:50:15Z</dcterms:modified>
</cp:coreProperties>
</file>