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05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404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068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981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4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874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01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887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20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20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639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2BBA1E-840D-4DD1-A303-84E81B01896C}" type="datetimeFigureOut">
              <a:rPr lang="es-PE" smtClean="0"/>
              <a:t>29/10/2018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DE SISTEMAS EXPERTOS BASADOS EN REGLAS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/>
              <a:t>Inteligencia </a:t>
            </a:r>
            <a:r>
              <a:rPr lang="es-PE" sz="4400" i="1" dirty="0"/>
              <a:t>artificial</a:t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Construcción de la base de hechos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884B9875-B8C8-4F6B-B76F-4317D526B7A9}"/>
              </a:ext>
            </a:extLst>
          </p:cNvPr>
          <p:cNvGrpSpPr/>
          <p:nvPr/>
        </p:nvGrpSpPr>
        <p:grpSpPr>
          <a:xfrm>
            <a:off x="339646" y="1235380"/>
            <a:ext cx="9173368" cy="2924200"/>
            <a:chOff x="605790" y="1787024"/>
            <a:chExt cx="9173368" cy="2924200"/>
          </a:xfrm>
        </p:grpSpPr>
        <p:grpSp>
          <p:nvGrpSpPr>
            <p:cNvPr id="18" name="Grupo 17">
              <a:extLst>
                <a:ext uri="{FF2B5EF4-FFF2-40B4-BE49-F238E27FC236}">
                  <a16:creationId xmlns:a16="http://schemas.microsoft.com/office/drawing/2014/main" id="{35865296-6EFC-4F6B-BF24-316F37D06864}"/>
                </a:ext>
              </a:extLst>
            </p:cNvPr>
            <p:cNvGrpSpPr/>
            <p:nvPr/>
          </p:nvGrpSpPr>
          <p:grpSpPr>
            <a:xfrm>
              <a:off x="605790" y="1787024"/>
              <a:ext cx="9173368" cy="2019297"/>
              <a:chOff x="605790" y="1787024"/>
              <a:chExt cx="9173368" cy="2019297"/>
            </a:xfrm>
          </p:grpSpPr>
          <p:grpSp>
            <p:nvGrpSpPr>
              <p:cNvPr id="12" name="Grupo 11">
                <a:extLst>
                  <a:ext uri="{FF2B5EF4-FFF2-40B4-BE49-F238E27FC236}">
                    <a16:creationId xmlns:a16="http://schemas.microsoft.com/office/drawing/2014/main" id="{42BE8034-333B-433D-BB70-2A322CEF71F7}"/>
                  </a:ext>
                </a:extLst>
              </p:cNvPr>
              <p:cNvGrpSpPr/>
              <p:nvPr/>
            </p:nvGrpSpPr>
            <p:grpSpPr>
              <a:xfrm>
                <a:off x="605790" y="1787024"/>
                <a:ext cx="6247564" cy="2019297"/>
                <a:chOff x="685800" y="2201654"/>
                <a:chExt cx="6247564" cy="2019297"/>
              </a:xfrm>
            </p:grpSpPr>
            <p:sp>
              <p:nvSpPr>
                <p:cNvPr id="4" name="4 Subtítulo">
                  <a:extLst>
                    <a:ext uri="{FF2B5EF4-FFF2-40B4-BE49-F238E27FC236}">
                      <a16:creationId xmlns:a16="http://schemas.microsoft.com/office/drawing/2014/main" id="{0B5A6CEE-F423-44FC-9945-8C446BC5FAD9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685800" y="2993606"/>
                  <a:ext cx="2217420" cy="4353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>
                  <a:lvl1pPr marL="64008" indent="0" algn="l" rtl="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9BBB59"/>
                    </a:buClr>
                    <a:buFont typeface="Georgia" pitchFamily="18" charset="0"/>
                    <a:buNone/>
                    <a:defRPr sz="2400" kern="1200" baseline="0">
                      <a:solidFill>
                        <a:schemeClr val="tx2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1pPr>
                  <a:lvl2pPr marL="457200" indent="0" algn="ctr" rtl="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Font typeface="Georgia" pitchFamily="18" charset="0"/>
                    <a:buNone/>
                    <a:defRPr sz="2600"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2pPr>
                  <a:lvl3pPr marL="914400" indent="0" algn="ctr" rtl="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 2" pitchFamily="18" charset="2"/>
                    <a:buNone/>
                    <a:defRPr sz="2400"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3pPr>
                  <a:lvl4pPr marL="1371600" indent="0" algn="ctr" rtl="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Font typeface="Wingdings 2" pitchFamily="18" charset="2"/>
                    <a:buNone/>
                    <a:defRPr sz="2200" kern="1200">
                      <a:solidFill>
                        <a:schemeClr val="tx1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4pPr>
                  <a:lvl5pPr marL="1828800" indent="0" algn="ctr" rtl="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9BBB59"/>
                    </a:buClr>
                    <a:buFont typeface="Georgia" pitchFamily="18" charset="0"/>
                    <a:buNone/>
                    <a:defRPr sz="2000" kern="1200">
                      <a:solidFill>
                        <a:srgbClr val="9BBB59"/>
                      </a:solidFill>
                      <a:latin typeface="Arial" pitchFamily="34" charset="0"/>
                      <a:ea typeface="+mn-ea"/>
                      <a:cs typeface="Arial" pitchFamily="34" charset="0"/>
                    </a:defRPr>
                  </a:lvl5pPr>
                  <a:lvl6pPr marL="2286000" indent="0" algn="ctr" rtl="0" eaLnBrk="1" latinLnBrk="0" hangingPunct="1">
                    <a:spcBef>
                      <a:spcPts val="300"/>
                    </a:spcBef>
                    <a:buClr>
                      <a:schemeClr val="accent3"/>
                    </a:buClr>
                    <a:buFont typeface="Georgia"/>
                    <a:buNone/>
                    <a:defRPr kumimoji="0" sz="1800" kern="120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rtl="0" eaLnBrk="1" latinLnBrk="0" hangingPunct="1">
                    <a:spcBef>
                      <a:spcPts val="300"/>
                    </a:spcBef>
                    <a:buClr>
                      <a:schemeClr val="accent3"/>
                    </a:buClr>
                    <a:buFont typeface="Georgia"/>
                    <a:buNone/>
                    <a:defRPr kumimoji="0" sz="1600" kern="120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rtl="0" eaLnBrk="1" latinLnBrk="0" hangingPunct="1">
                    <a:spcBef>
                      <a:spcPts val="300"/>
                    </a:spcBef>
                    <a:buClr>
                      <a:schemeClr val="accent3"/>
                    </a:buClr>
                    <a:buFont typeface="Georgia"/>
                    <a:buNone/>
                    <a:defRPr kumimoji="0" sz="1500" kern="120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rtl="0" eaLnBrk="1" latinLnBrk="0" hangingPunct="1">
                    <a:spcBef>
                      <a:spcPts val="300"/>
                    </a:spcBef>
                    <a:buClr>
                      <a:schemeClr val="accent3"/>
                    </a:buClr>
                    <a:buFont typeface="Georgia"/>
                    <a:buNone/>
                    <a:defRPr kumimoji="0" sz="1400" kern="120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63500" algn="just">
                    <a:defRPr/>
                  </a:pPr>
                  <a:r>
                    <a:rPr lang="es-PE" sz="2200" dirty="0">
                      <a:solidFill>
                        <a:schemeClr val="tx1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BASE DE HECHOS</a:t>
                  </a:r>
                </a:p>
              </p:txBody>
            </p:sp>
            <p:sp>
              <p:nvSpPr>
                <p:cNvPr id="3" name="Elipse 2">
                  <a:extLst>
                    <a:ext uri="{FF2B5EF4-FFF2-40B4-BE49-F238E27FC236}">
                      <a16:creationId xmlns:a16="http://schemas.microsoft.com/office/drawing/2014/main" id="{BFE4E86E-A26A-4F19-9D36-B8D182D03EE7}"/>
                    </a:ext>
                  </a:extLst>
                </p:cNvPr>
                <p:cNvSpPr/>
                <p:nvPr/>
              </p:nvSpPr>
              <p:spPr>
                <a:xfrm>
                  <a:off x="4463648" y="2201654"/>
                  <a:ext cx="2469716" cy="2019297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PE" dirty="0"/>
                    <a:t>INFORMACIÓN ACTUAL DEL PROBLEMA</a:t>
                  </a:r>
                </a:p>
              </p:txBody>
            </p:sp>
            <p:cxnSp>
              <p:nvCxnSpPr>
                <p:cNvPr id="11" name="Conector: curvado 10">
                  <a:extLst>
                    <a:ext uri="{FF2B5EF4-FFF2-40B4-BE49-F238E27FC236}">
                      <a16:creationId xmlns:a16="http://schemas.microsoft.com/office/drawing/2014/main" id="{6EE99D38-5810-4F02-93A7-425C71B4090E}"/>
                    </a:ext>
                  </a:extLst>
                </p:cNvPr>
                <p:cNvCxnSpPr>
                  <a:cxnSpLocks/>
                  <a:stCxn id="4" idx="3"/>
                  <a:endCxn id="3" idx="2"/>
                </p:cNvCxnSpPr>
                <p:nvPr/>
              </p:nvCxnSpPr>
              <p:spPr>
                <a:xfrm>
                  <a:off x="2903220" y="3211303"/>
                  <a:ext cx="1560428" cy="12700"/>
                </a:xfrm>
                <a:prstGeom prst="curvedConnector3">
                  <a:avLst>
                    <a:gd name="adj1" fmla="val 105669"/>
                  </a:avLst>
                </a:prstGeom>
                <a:ln w="38100">
                  <a:prstDash val="dash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CE3326F8-B81A-4BA6-BE44-C354C03182D0}"/>
                  </a:ext>
                </a:extLst>
              </p:cNvPr>
              <p:cNvSpPr txBox="1"/>
              <p:nvPr/>
            </p:nvSpPr>
            <p:spPr>
              <a:xfrm>
                <a:off x="7426526" y="2347708"/>
                <a:ext cx="235263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PE" dirty="0"/>
                  <a:t>DATOS Y HECHOS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PE" dirty="0"/>
                  <a:t>METAS A ALCANZAR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PE" dirty="0"/>
                  <a:t>HIPÓTESIS</a:t>
                </a:r>
              </a:p>
            </p:txBody>
          </p:sp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75B266BE-411F-46F4-AE3B-CB4233FCC138}"/>
                  </a:ext>
                </a:extLst>
              </p:cNvPr>
              <p:cNvSpPr txBox="1"/>
              <p:nvPr/>
            </p:nvSpPr>
            <p:spPr>
              <a:xfrm>
                <a:off x="6989899" y="2624707"/>
                <a:ext cx="300082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r>
                  <a:rPr lang="es-PE" dirty="0"/>
                  <a:t>=</a:t>
                </a:r>
              </a:p>
            </p:txBody>
          </p:sp>
        </p:grp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4DBBB576-C475-4E84-AB99-04FC7A6ACE7D}"/>
                </a:ext>
              </a:extLst>
            </p:cNvPr>
            <p:cNvSpPr/>
            <p:nvPr/>
          </p:nvSpPr>
          <p:spPr>
            <a:xfrm>
              <a:off x="2823210" y="4116864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CAMBIOS DE INFORMACIÓN</a:t>
              </a:r>
            </a:p>
          </p:txBody>
        </p:sp>
        <p:cxnSp>
          <p:nvCxnSpPr>
            <p:cNvPr id="20" name="Conector: curvado 19">
              <a:extLst>
                <a:ext uri="{FF2B5EF4-FFF2-40B4-BE49-F238E27FC236}">
                  <a16:creationId xmlns:a16="http://schemas.microsoft.com/office/drawing/2014/main" id="{B0A97AB9-0829-4EDF-A190-49BC48F97504}"/>
                </a:ext>
              </a:extLst>
            </p:cNvPr>
            <p:cNvCxnSpPr>
              <a:cxnSpLocks/>
              <a:stCxn id="4" idx="2"/>
              <a:endCxn id="19" idx="1"/>
            </p:cNvCxnSpPr>
            <p:nvPr/>
          </p:nvCxnSpPr>
          <p:spPr>
            <a:xfrm rot="16200000" flipH="1">
              <a:off x="1569018" y="3159852"/>
              <a:ext cx="1399674" cy="1108710"/>
            </a:xfrm>
            <a:prstGeom prst="curvedConnector2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1D0E0CAB-2902-44FA-84FF-C564AD0C370A}"/>
                </a:ext>
              </a:extLst>
            </p:cNvPr>
            <p:cNvSpPr/>
            <p:nvPr/>
          </p:nvSpPr>
          <p:spPr>
            <a:xfrm>
              <a:off x="6853354" y="4116864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SISTEMA</a:t>
              </a:r>
            </a:p>
          </p:txBody>
        </p:sp>
        <p:cxnSp>
          <p:nvCxnSpPr>
            <p:cNvPr id="25" name="Conector: curvado 24">
              <a:extLst>
                <a:ext uri="{FF2B5EF4-FFF2-40B4-BE49-F238E27FC236}">
                  <a16:creationId xmlns:a16="http://schemas.microsoft.com/office/drawing/2014/main" id="{5B884CFD-D8A3-481B-9D33-AD6979A193C9}"/>
                </a:ext>
              </a:extLst>
            </p:cNvPr>
            <p:cNvCxnSpPr>
              <a:cxnSpLocks/>
              <a:stCxn id="19" idx="3"/>
              <a:endCxn id="24" idx="1"/>
            </p:cNvCxnSpPr>
            <p:nvPr/>
          </p:nvCxnSpPr>
          <p:spPr>
            <a:xfrm>
              <a:off x="5086350" y="4414044"/>
              <a:ext cx="1767004" cy="12700"/>
            </a:xfrm>
            <a:prstGeom prst="curvedConnector3">
              <a:avLst>
                <a:gd name="adj1" fmla="val 50000"/>
              </a:avLst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4 Subtítulo">
              <a:extLst>
                <a:ext uri="{FF2B5EF4-FFF2-40B4-BE49-F238E27FC236}">
                  <a16:creationId xmlns:a16="http://schemas.microsoft.com/office/drawing/2014/main" id="{5B8AA3C9-D4CA-487F-AA49-5ED97C567C2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06838" y="4001653"/>
              <a:ext cx="1767004" cy="458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 algn="ctr">
                <a:defRPr/>
              </a:pPr>
              <a:r>
                <a:rPr lang="es-PE" sz="1800" dirty="0">
                  <a:solidFill>
                    <a:schemeClr val="tx1"/>
                  </a:solidFill>
                  <a:latin typeface="+mn-lt"/>
                  <a:cs typeface="Calibri" panose="020F0502020204030204" pitchFamily="34" charset="0"/>
                </a:rPr>
                <a:t>almacenado en</a:t>
              </a:r>
              <a:endParaRPr lang="es-ES" sz="28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BB60CF61-41D3-4A27-B26A-0375D5D381FF}"/>
              </a:ext>
            </a:extLst>
          </p:cNvPr>
          <p:cNvGrpSpPr/>
          <p:nvPr/>
        </p:nvGrpSpPr>
        <p:grpSpPr>
          <a:xfrm>
            <a:off x="4824706" y="4421063"/>
            <a:ext cx="7023984" cy="1776337"/>
            <a:chOff x="1119860" y="5090408"/>
            <a:chExt cx="7023984" cy="1776337"/>
          </a:xfrm>
        </p:grpSpPr>
        <p:sp>
          <p:nvSpPr>
            <p:cNvPr id="30" name="4 Subtítulo">
              <a:extLst>
                <a:ext uri="{FF2B5EF4-FFF2-40B4-BE49-F238E27FC236}">
                  <a16:creationId xmlns:a16="http://schemas.microsoft.com/office/drawing/2014/main" id="{165AF7EE-D893-42F2-91E2-36B063684E0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119860" y="5169891"/>
              <a:ext cx="2217420" cy="435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 algn="ctr">
                <a:defRPr/>
              </a:pPr>
              <a:r>
                <a:rPr lang="es-PE" sz="2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BASE DE CONOCIMIENTO</a:t>
              </a: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1DF22EB5-8FB3-40EE-BA20-09FFE0B7EFDE}"/>
                </a:ext>
              </a:extLst>
            </p:cNvPr>
            <p:cNvSpPr/>
            <p:nvPr/>
          </p:nvSpPr>
          <p:spPr>
            <a:xfrm>
              <a:off x="4135153" y="5090408"/>
              <a:ext cx="2978086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SEGMENTOS DE CONOCIMIENTO RELACIONAL</a:t>
              </a:r>
            </a:p>
          </p:txBody>
        </p:sp>
        <p:cxnSp>
          <p:nvCxnSpPr>
            <p:cNvPr id="32" name="Conector: curvado 31">
              <a:extLst>
                <a:ext uri="{FF2B5EF4-FFF2-40B4-BE49-F238E27FC236}">
                  <a16:creationId xmlns:a16="http://schemas.microsoft.com/office/drawing/2014/main" id="{3DA4F517-E7AD-438B-A298-8FA558314B92}"/>
                </a:ext>
              </a:extLst>
            </p:cNvPr>
            <p:cNvCxnSpPr>
              <a:cxnSpLocks/>
            </p:cNvCxnSpPr>
            <p:nvPr/>
          </p:nvCxnSpPr>
          <p:spPr>
            <a:xfrm>
              <a:off x="3297524" y="5387588"/>
              <a:ext cx="797873" cy="12700"/>
            </a:xfrm>
            <a:prstGeom prst="curvedConnector3">
              <a:avLst>
                <a:gd name="adj1" fmla="val 103150"/>
              </a:avLst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B3CF8BE2-013D-4D07-A5AC-B9DF387BEB84}"/>
                </a:ext>
              </a:extLst>
            </p:cNvPr>
            <p:cNvSpPr/>
            <p:nvPr/>
          </p:nvSpPr>
          <p:spPr>
            <a:xfrm>
              <a:off x="3297524" y="6272385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DATOS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ACA68CEB-A1F1-48A2-9C74-9B8BFDB4385A}"/>
                </a:ext>
              </a:extLst>
            </p:cNvPr>
            <p:cNvSpPr/>
            <p:nvPr/>
          </p:nvSpPr>
          <p:spPr>
            <a:xfrm>
              <a:off x="5880704" y="6272385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CONCEPTOS</a:t>
              </a:r>
            </a:p>
          </p:txBody>
        </p:sp>
        <p:cxnSp>
          <p:nvCxnSpPr>
            <p:cNvPr id="38" name="Conector recto de flecha 37">
              <a:extLst>
                <a:ext uri="{FF2B5EF4-FFF2-40B4-BE49-F238E27FC236}">
                  <a16:creationId xmlns:a16="http://schemas.microsoft.com/office/drawing/2014/main" id="{D38F0EA5-6A28-43E5-8189-A6D017FB6382}"/>
                </a:ext>
              </a:extLst>
            </p:cNvPr>
            <p:cNvCxnSpPr>
              <a:endCxn id="36" idx="0"/>
            </p:cNvCxnSpPr>
            <p:nvPr/>
          </p:nvCxnSpPr>
          <p:spPr>
            <a:xfrm flipH="1">
              <a:off x="4429094" y="5747458"/>
              <a:ext cx="1131570" cy="524927"/>
            </a:xfrm>
            <a:prstGeom prst="straightConnector1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id="{50000002-689B-420D-BFE2-8299EB006FC4}"/>
                </a:ext>
              </a:extLst>
            </p:cNvPr>
            <p:cNvCxnSpPr>
              <a:cxnSpLocks/>
              <a:endCxn id="37" idx="0"/>
            </p:cNvCxnSpPr>
            <p:nvPr/>
          </p:nvCxnSpPr>
          <p:spPr>
            <a:xfrm>
              <a:off x="5720684" y="5747458"/>
              <a:ext cx="1291590" cy="524927"/>
            </a:xfrm>
            <a:prstGeom prst="straightConnector1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Encadenamiento progresivo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FA410C6-AEB9-43C7-86C2-02C4CC8D7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886" y="1443037"/>
            <a:ext cx="8846608" cy="342614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20A8AA61-469A-42DC-BA67-76FE6D1A7866}"/>
              </a:ext>
            </a:extLst>
          </p:cNvPr>
          <p:cNvSpPr txBox="1"/>
          <p:nvPr/>
        </p:nvSpPr>
        <p:spPr>
          <a:xfrm>
            <a:off x="685800" y="5077327"/>
            <a:ext cx="10812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400" dirty="0"/>
              <a:t>La particularidad de este algoritmo es el paso3 de equiparación, en donde se seleccionan las reglas, cuyos antecedentes se verifican, teniendo en cuenta el contenido de la base de hechos.</a:t>
            </a:r>
          </a:p>
        </p:txBody>
      </p:sp>
    </p:spTree>
    <p:extLst>
      <p:ext uri="{BB962C8B-B14F-4D97-AF65-F5344CB8AC3E}">
        <p14:creationId xmlns:p14="http://schemas.microsoft.com/office/powerpoint/2010/main" val="200504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Encadenamiento regresivo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0A8AA61-469A-42DC-BA67-76FE6D1A7866}"/>
              </a:ext>
            </a:extLst>
          </p:cNvPr>
          <p:cNvSpPr txBox="1"/>
          <p:nvPr/>
        </p:nvSpPr>
        <p:spPr>
          <a:xfrm>
            <a:off x="685800" y="1251317"/>
            <a:ext cx="108127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/>
              <a:t>Se especifica una meta objetivo y se trata de determinar si ese objetivo se verifica o no, teniendo en cuenta el contenido de la base de hechos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58F0F45-5105-4E23-90C4-956312211859}"/>
              </a:ext>
            </a:extLst>
          </p:cNvPr>
          <p:cNvSpPr txBox="1"/>
          <p:nvPr/>
        </p:nvSpPr>
        <p:spPr>
          <a:xfrm>
            <a:off x="685800" y="4612089"/>
            <a:ext cx="10812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/>
              <a:t>Encontramos el procedimiento Verificar, en el cual se investigan los consecuentes de todas las reglas, con el fin de encontrar aquellas cuyos consecuentes contengan el objetivo a verificar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187AC58-BD3D-4EA4-B60C-06E6BB20D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931" y="2250532"/>
            <a:ext cx="9262518" cy="219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7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Reversibilidad</a:t>
            </a: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BB60CF61-41D3-4A27-B26A-0375D5D381FF}"/>
              </a:ext>
            </a:extLst>
          </p:cNvPr>
          <p:cNvGrpSpPr/>
          <p:nvPr/>
        </p:nvGrpSpPr>
        <p:grpSpPr>
          <a:xfrm>
            <a:off x="921610" y="1780674"/>
            <a:ext cx="4846320" cy="1776337"/>
            <a:chOff x="3297524" y="5090408"/>
            <a:chExt cx="4846320" cy="177633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1DF22EB5-8FB3-40EE-BA20-09FFE0B7EFDE}"/>
                </a:ext>
              </a:extLst>
            </p:cNvPr>
            <p:cNvSpPr/>
            <p:nvPr/>
          </p:nvSpPr>
          <p:spPr>
            <a:xfrm>
              <a:off x="4135153" y="5090408"/>
              <a:ext cx="2978086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BÚSQUEDA BIDIRECCIONAL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B3CF8BE2-013D-4D07-A5AC-B9DF387BEB84}"/>
                </a:ext>
              </a:extLst>
            </p:cNvPr>
            <p:cNvSpPr/>
            <p:nvPr/>
          </p:nvSpPr>
          <p:spPr>
            <a:xfrm>
              <a:off x="3297524" y="6272385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PROGRESIVO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ACA68CEB-A1F1-48A2-9C74-9B8BFDB4385A}"/>
                </a:ext>
              </a:extLst>
            </p:cNvPr>
            <p:cNvSpPr/>
            <p:nvPr/>
          </p:nvSpPr>
          <p:spPr>
            <a:xfrm>
              <a:off x="5880704" y="6272385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REGRESIVO</a:t>
              </a:r>
            </a:p>
          </p:txBody>
        </p:sp>
        <p:cxnSp>
          <p:nvCxnSpPr>
            <p:cNvPr id="38" name="Conector recto de flecha 37">
              <a:extLst>
                <a:ext uri="{FF2B5EF4-FFF2-40B4-BE49-F238E27FC236}">
                  <a16:creationId xmlns:a16="http://schemas.microsoft.com/office/drawing/2014/main" id="{D38F0EA5-6A28-43E5-8189-A6D017FB6382}"/>
                </a:ext>
              </a:extLst>
            </p:cNvPr>
            <p:cNvCxnSpPr>
              <a:endCxn id="36" idx="0"/>
            </p:cNvCxnSpPr>
            <p:nvPr/>
          </p:nvCxnSpPr>
          <p:spPr>
            <a:xfrm flipH="1">
              <a:off x="4429094" y="5747458"/>
              <a:ext cx="1131570" cy="524927"/>
            </a:xfrm>
            <a:prstGeom prst="straightConnector1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id="{50000002-689B-420D-BFE2-8299EB006FC4}"/>
                </a:ext>
              </a:extLst>
            </p:cNvPr>
            <p:cNvCxnSpPr>
              <a:cxnSpLocks/>
              <a:endCxn id="37" idx="0"/>
            </p:cNvCxnSpPr>
            <p:nvPr/>
          </p:nvCxnSpPr>
          <p:spPr>
            <a:xfrm>
              <a:off x="5720684" y="5747458"/>
              <a:ext cx="1291590" cy="524927"/>
            </a:xfrm>
            <a:prstGeom prst="straightConnector1">
              <a:avLst/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6713162D-D191-466C-B1D1-264DB19C791F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3344770" y="3557011"/>
            <a:ext cx="0" cy="814063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737EE9E-164E-448A-B880-F5ECB67D4230}"/>
              </a:ext>
            </a:extLst>
          </p:cNvPr>
          <p:cNvSpPr/>
          <p:nvPr/>
        </p:nvSpPr>
        <p:spPr>
          <a:xfrm>
            <a:off x="2213200" y="4371074"/>
            <a:ext cx="2263140" cy="594360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MISMA RED DE INFERENCIA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FEB752D-CA4F-45E5-814C-7B2A878A61E4}"/>
              </a:ext>
            </a:extLst>
          </p:cNvPr>
          <p:cNvSpPr txBox="1"/>
          <p:nvPr/>
        </p:nvSpPr>
        <p:spPr>
          <a:xfrm>
            <a:off x="5868894" y="1658275"/>
            <a:ext cx="5629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400" dirty="0"/>
              <a:t>Adecuada si el número de nodos en cada paso crece exponencialmente con el número de pasos que se han dado.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294A2A8-8BA8-49F7-9640-DBF3CDB79315}"/>
              </a:ext>
            </a:extLst>
          </p:cNvPr>
          <p:cNvSpPr txBox="1"/>
          <p:nvPr/>
        </p:nvSpPr>
        <p:spPr>
          <a:xfrm>
            <a:off x="5868894" y="3012844"/>
            <a:ext cx="56296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400" dirty="0"/>
              <a:t>PROBLEMA:</a:t>
            </a:r>
          </a:p>
          <a:p>
            <a:pPr algn="just"/>
            <a:r>
              <a:rPr lang="es-PE" sz="2400" dirty="0"/>
              <a:t>El encadenamiento progresivo puede explorar una parte de la red de inferencia distinta de la parte investigada por el regresivo.</a:t>
            </a:r>
          </a:p>
        </p:txBody>
      </p:sp>
    </p:spTree>
    <p:extLst>
      <p:ext uri="{BB962C8B-B14F-4D97-AF65-F5344CB8AC3E}">
        <p14:creationId xmlns:p14="http://schemas.microsoft.com/office/powerpoint/2010/main" val="182295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Técnicas de equiparación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8F4FDD59-E275-4D94-9BB1-FE4DC52D373D}"/>
              </a:ext>
            </a:extLst>
          </p:cNvPr>
          <p:cNvGrpSpPr/>
          <p:nvPr/>
        </p:nvGrpSpPr>
        <p:grpSpPr>
          <a:xfrm>
            <a:off x="2580198" y="2712415"/>
            <a:ext cx="7023984" cy="2945614"/>
            <a:chOff x="708660" y="2723711"/>
            <a:chExt cx="7023984" cy="2945614"/>
          </a:xfrm>
        </p:grpSpPr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BB60CF61-41D3-4A27-B26A-0375D5D381FF}"/>
                </a:ext>
              </a:extLst>
            </p:cNvPr>
            <p:cNvGrpSpPr/>
            <p:nvPr/>
          </p:nvGrpSpPr>
          <p:grpSpPr>
            <a:xfrm>
              <a:off x="708660" y="2723711"/>
              <a:ext cx="7023984" cy="1776337"/>
              <a:chOff x="1119860" y="5090408"/>
              <a:chExt cx="7023984" cy="1776337"/>
            </a:xfrm>
          </p:grpSpPr>
          <p:sp>
            <p:nvSpPr>
              <p:cNvPr id="30" name="4 Subtítulo">
                <a:extLst>
                  <a:ext uri="{FF2B5EF4-FFF2-40B4-BE49-F238E27FC236}">
                    <a16:creationId xmlns:a16="http://schemas.microsoft.com/office/drawing/2014/main" id="{165AF7EE-D893-42F2-91E2-36B063684E0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19860" y="5169891"/>
                <a:ext cx="2217420" cy="435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TÉCNICAS DE INDEXACIÓN</a:t>
                </a:r>
              </a:p>
            </p:txBody>
          </p:sp>
          <p:sp>
            <p:nvSpPr>
              <p:cNvPr id="31" name="Rectángulo 30">
                <a:extLst>
                  <a:ext uri="{FF2B5EF4-FFF2-40B4-BE49-F238E27FC236}">
                    <a16:creationId xmlns:a16="http://schemas.microsoft.com/office/drawing/2014/main" id="{1DF22EB5-8FB3-40EE-BA20-09FFE0B7EFDE}"/>
                  </a:ext>
                </a:extLst>
              </p:cNvPr>
              <p:cNvSpPr/>
              <p:nvPr/>
            </p:nvSpPr>
            <p:spPr>
              <a:xfrm>
                <a:off x="4135153" y="5090408"/>
                <a:ext cx="2978086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AÑADIR A LAS REGLAS NUEVAS CONDICIONES</a:t>
                </a:r>
              </a:p>
            </p:txBody>
          </p:sp>
          <p:cxnSp>
            <p:nvCxnSpPr>
              <p:cNvPr id="32" name="Conector: curvado 31">
                <a:extLst>
                  <a:ext uri="{FF2B5EF4-FFF2-40B4-BE49-F238E27FC236}">
                    <a16:creationId xmlns:a16="http://schemas.microsoft.com/office/drawing/2014/main" id="{3DA4F517-E7AD-438B-A298-8FA558314B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7524" y="5387588"/>
                <a:ext cx="797873" cy="12700"/>
              </a:xfrm>
              <a:prstGeom prst="curvedConnector3">
                <a:avLst>
                  <a:gd name="adj1" fmla="val 103150"/>
                </a:avLst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Rectángulo 35">
                <a:extLst>
                  <a:ext uri="{FF2B5EF4-FFF2-40B4-BE49-F238E27FC236}">
                    <a16:creationId xmlns:a16="http://schemas.microsoft.com/office/drawing/2014/main" id="{B3CF8BE2-013D-4D07-A5AC-B9DF387BEB84}"/>
                  </a:ext>
                </a:extLst>
              </p:cNvPr>
              <p:cNvSpPr/>
              <p:nvPr/>
            </p:nvSpPr>
            <p:spPr>
              <a:xfrm>
                <a:off x="3297524" y="6272385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DIVIDIR EL PROBLEMA EN ETAPAS</a:t>
                </a:r>
              </a:p>
            </p:txBody>
          </p:sp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ACA68CEB-A1F1-48A2-9C74-9B8BFDB4385A}"/>
                  </a:ext>
                </a:extLst>
              </p:cNvPr>
              <p:cNvSpPr/>
              <p:nvPr/>
            </p:nvSpPr>
            <p:spPr>
              <a:xfrm>
                <a:off x="5880704" y="6272385"/>
                <a:ext cx="2263140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AGRUPAR LAS REGLAS POR ETAPAS</a:t>
                </a:r>
              </a:p>
            </p:txBody>
          </p:sp>
          <p:cxnSp>
            <p:nvCxnSpPr>
              <p:cNvPr id="38" name="Conector recto de flecha 37">
                <a:extLst>
                  <a:ext uri="{FF2B5EF4-FFF2-40B4-BE49-F238E27FC236}">
                    <a16:creationId xmlns:a16="http://schemas.microsoft.com/office/drawing/2014/main" id="{D38F0EA5-6A28-43E5-8189-A6D017FB6382}"/>
                  </a:ext>
                </a:extLst>
              </p:cNvPr>
              <p:cNvCxnSpPr>
                <a:endCxn id="36" idx="0"/>
              </p:cNvCxnSpPr>
              <p:nvPr/>
            </p:nvCxnSpPr>
            <p:spPr>
              <a:xfrm flipH="1">
                <a:off x="4429094" y="5747458"/>
                <a:ext cx="1131570" cy="524927"/>
              </a:xfrm>
              <a:prstGeom prst="straightConnector1">
                <a:avLst/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Conector recto de flecha 38">
                <a:extLst>
                  <a:ext uri="{FF2B5EF4-FFF2-40B4-BE49-F238E27FC236}">
                    <a16:creationId xmlns:a16="http://schemas.microsoft.com/office/drawing/2014/main" id="{50000002-689B-420D-BFE2-8299EB006FC4}"/>
                  </a:ext>
                </a:extLst>
              </p:cNvPr>
              <p:cNvCxnSpPr>
                <a:cxnSpLocks/>
                <a:endCxn id="37" idx="0"/>
              </p:cNvCxnSpPr>
              <p:nvPr/>
            </p:nvCxnSpPr>
            <p:spPr>
              <a:xfrm>
                <a:off x="5720684" y="5747458"/>
                <a:ext cx="1291590" cy="524927"/>
              </a:xfrm>
              <a:prstGeom prst="straightConnector1">
                <a:avLst/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A931507D-A4BD-4F8F-90C4-6EBAE063A76C}"/>
                </a:ext>
              </a:extLst>
            </p:cNvPr>
            <p:cNvGrpSpPr/>
            <p:nvPr/>
          </p:nvGrpSpPr>
          <p:grpSpPr>
            <a:xfrm>
              <a:off x="708660" y="5074965"/>
              <a:ext cx="5993379" cy="594360"/>
              <a:chOff x="1119860" y="5090408"/>
              <a:chExt cx="5993379" cy="594360"/>
            </a:xfrm>
          </p:grpSpPr>
          <p:sp>
            <p:nvSpPr>
              <p:cNvPr id="27" name="4 Subtítulo">
                <a:extLst>
                  <a:ext uri="{FF2B5EF4-FFF2-40B4-BE49-F238E27FC236}">
                    <a16:creationId xmlns:a16="http://schemas.microsoft.com/office/drawing/2014/main" id="{740F66D1-5A2F-4DF8-8E16-C5425CA1B385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19860" y="5169891"/>
                <a:ext cx="2217420" cy="4353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TÉCNICAS QUE ACELERAN EL PROCESO</a:t>
                </a:r>
              </a:p>
            </p:txBody>
          </p:sp>
          <p:sp>
            <p:nvSpPr>
              <p:cNvPr id="33" name="Rectángulo 32">
                <a:extLst>
                  <a:ext uri="{FF2B5EF4-FFF2-40B4-BE49-F238E27FC236}">
                    <a16:creationId xmlns:a16="http://schemas.microsoft.com/office/drawing/2014/main" id="{292E3382-2251-4A40-A75E-CF67731D7572}"/>
                  </a:ext>
                </a:extLst>
              </p:cNvPr>
              <p:cNvSpPr/>
              <p:nvPr/>
            </p:nvSpPr>
            <p:spPr>
              <a:xfrm>
                <a:off x="4135153" y="5090408"/>
                <a:ext cx="2978086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SIN EXAMINAR  TODA LA BASE DE CONOCIMIENTOS</a:t>
                </a:r>
              </a:p>
            </p:txBody>
          </p:sp>
          <p:cxnSp>
            <p:nvCxnSpPr>
              <p:cNvPr id="34" name="Conector: curvado 33">
                <a:extLst>
                  <a:ext uri="{FF2B5EF4-FFF2-40B4-BE49-F238E27FC236}">
                    <a16:creationId xmlns:a16="http://schemas.microsoft.com/office/drawing/2014/main" id="{04F79374-3E08-4661-9F0D-ED2AB157F4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7524" y="5387588"/>
                <a:ext cx="797873" cy="12700"/>
              </a:xfrm>
              <a:prstGeom prst="curvedConnector3">
                <a:avLst>
                  <a:gd name="adj1" fmla="val 103150"/>
                </a:avLst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B95E197-A9B9-4D3B-8A62-3E4FB7EDCC0B}"/>
              </a:ext>
            </a:extLst>
          </p:cNvPr>
          <p:cNvSpPr txBox="1"/>
          <p:nvPr/>
        </p:nvSpPr>
        <p:spPr>
          <a:xfrm>
            <a:off x="685801" y="1290403"/>
            <a:ext cx="10812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400" dirty="0"/>
              <a:t>Un problema, relacionado con la equiparación en el algoritmo genérico del motor de inferencias es la necesidad de examinar todas las reglas en cada ciclo de inferencias. Se puede simplificar mediante:</a:t>
            </a:r>
          </a:p>
        </p:txBody>
      </p:sp>
    </p:spTree>
    <p:extLst>
      <p:ext uri="{BB962C8B-B14F-4D97-AF65-F5344CB8AC3E}">
        <p14:creationId xmlns:p14="http://schemas.microsoft.com/office/powerpoint/2010/main" val="18330522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268</Words>
  <Application>Microsoft Office PowerPoint</Application>
  <PresentationFormat>Panorámica</PresentationFormat>
  <Paragraphs>39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Georgia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lastModifiedBy>Sergio Arteaga Bonelli</cp:lastModifiedBy>
  <cp:revision>51</cp:revision>
  <dcterms:created xsi:type="dcterms:W3CDTF">2018-09-08T03:00:19Z</dcterms:created>
  <dcterms:modified xsi:type="dcterms:W3CDTF">2018-10-29T06:01:02Z</dcterms:modified>
</cp:coreProperties>
</file>