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038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701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1658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3667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0167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105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746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661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616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2028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781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55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77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990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942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106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C9D9E-2C14-401B-9E44-6BA2B51C27C1}" type="datetimeFigureOut">
              <a:rPr lang="es-PE" smtClean="0"/>
              <a:t>22/10/2018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4ED888-39E9-4C3E-8A97-ED01506AD1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25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0491" y="2585403"/>
            <a:ext cx="8856617" cy="2192292"/>
          </a:xfrm>
        </p:spPr>
        <p:txBody>
          <a:bodyPr>
            <a:normAutofit fontScale="90000"/>
          </a:bodyPr>
          <a:lstStyle/>
          <a:p>
            <a:r>
              <a:rPr lang="es-PE" b="1" dirty="0" smtClean="0">
                <a:ln>
                  <a:solidFill>
                    <a:schemeClr val="tx1"/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ADQUISICIÓN DE CONOCIMIENTOS</a:t>
            </a:r>
            <a:br>
              <a:rPr lang="es-PE" b="1" dirty="0" smtClean="0">
                <a:ln>
                  <a:solidFill>
                    <a:schemeClr val="tx1"/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</a:br>
            <a:r>
              <a:rPr lang="es-PE" b="1" dirty="0">
                <a:ln>
                  <a:solidFill>
                    <a:schemeClr val="tx1"/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	</a:t>
            </a:r>
            <a:r>
              <a:rPr lang="es-PE" sz="3100" b="1" dirty="0" smtClean="0">
                <a:ln w="10160">
                  <a:solidFill>
                    <a:schemeClr val="tx1"/>
                  </a:solidFill>
                  <a:prstDash val="solid"/>
                </a:ln>
              </a:rPr>
              <a:t>				INTELIGENCIA ARTIFICAL</a:t>
            </a:r>
            <a:endParaRPr lang="es-PE" b="1" dirty="0">
              <a:ln w="10160">
                <a:solidFill>
                  <a:schemeClr val="tx1"/>
                </a:solidFill>
                <a:prstDash val="solid"/>
              </a:ln>
            </a:endParaRPr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05" y="1573451"/>
            <a:ext cx="4216196" cy="421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819150"/>
            <a:ext cx="3170766" cy="7810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PE" sz="4400" dirty="0" smtClean="0"/>
              <a:t>DEFINICION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274889"/>
            <a:ext cx="8596668" cy="3880773"/>
          </a:xfrm>
        </p:spPr>
        <p:txBody>
          <a:bodyPr>
            <a:normAutofit/>
          </a:bodyPr>
          <a:lstStyle/>
          <a:p>
            <a:r>
              <a:rPr lang="es-PE" sz="2400" dirty="0" smtClean="0"/>
              <a:t>Adquisición de Conocimientos (AC) viene a ser el proceso de recolección de información de cualquier fuente (libros, revistas, informes, experto, </a:t>
            </a:r>
            <a:r>
              <a:rPr lang="es-PE" sz="2400" dirty="0" err="1" smtClean="0"/>
              <a:t>etc</a:t>
            </a:r>
            <a:r>
              <a:rPr lang="es-PE" sz="2400" dirty="0" smtClean="0"/>
              <a:t>) para la construcción de un Sistema basado en conocimiento.</a:t>
            </a:r>
          </a:p>
          <a:p>
            <a:r>
              <a:rPr lang="es-PE" sz="2400" dirty="0" smtClean="0"/>
              <a:t>Se basa en la representación de modelos mentales para aprender mejor, sobre el razonamiento y el pensamiento.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80928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647949"/>
            <a:ext cx="5729643" cy="3880773"/>
          </a:xfrm>
        </p:spPr>
        <p:txBody>
          <a:bodyPr/>
          <a:lstStyle/>
          <a:p>
            <a:r>
              <a:rPr lang="es-PE" sz="2400" dirty="0" smtClean="0"/>
              <a:t>Pueden ser de tipo: </a:t>
            </a:r>
          </a:p>
          <a:p>
            <a:pPr lvl="1"/>
            <a:r>
              <a:rPr lang="es-PE" sz="2000" b="1" i="1" dirty="0" smtClean="0"/>
              <a:t>FORMAL: </a:t>
            </a:r>
            <a:r>
              <a:rPr lang="es-PE" sz="2000" dirty="0" smtClean="0"/>
              <a:t>Donde se encuentran los libros, manuales, revistas, etc.</a:t>
            </a:r>
            <a:endParaRPr lang="es-PE" sz="2000" b="1" i="1" dirty="0" smtClean="0"/>
          </a:p>
          <a:p>
            <a:pPr lvl="1"/>
            <a:r>
              <a:rPr lang="es-PE" sz="2000" b="1" i="1" dirty="0" smtClean="0"/>
              <a:t>INFORMAL: </a:t>
            </a:r>
            <a:r>
              <a:rPr lang="es-PE" sz="2000" dirty="0" smtClean="0"/>
              <a:t>Presentaciones, apuntes.</a:t>
            </a:r>
            <a:endParaRPr lang="es-PE" sz="2000" b="1" i="1" dirty="0" smtClean="0"/>
          </a:p>
          <a:p>
            <a:pPr lvl="1"/>
            <a:r>
              <a:rPr lang="es-PE" sz="2000" b="1" i="1" dirty="0" smtClean="0"/>
              <a:t>VISTAS/ENTREVISTAS </a:t>
            </a:r>
            <a:r>
              <a:rPr lang="es-PE" sz="2000" dirty="0" smtClean="0"/>
              <a:t>con expertos humanos</a:t>
            </a:r>
            <a:r>
              <a:rPr lang="es-PE" dirty="0" smtClean="0"/>
              <a:t>.</a:t>
            </a:r>
            <a:endParaRPr lang="es-PE" b="1" i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77334" y="819150"/>
            <a:ext cx="6733116" cy="7810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sz="4400" dirty="0" smtClean="0"/>
              <a:t>FUENTES DE CONOCIMIENTO</a:t>
            </a:r>
            <a:endParaRPr lang="es-PE" dirty="0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23" b="100000" l="0" r="897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377" y="2647949"/>
            <a:ext cx="3517921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27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77334" y="857250"/>
            <a:ext cx="7010400" cy="952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4400" dirty="0"/>
              <a:t>ESTRUCTURAS DE REPRESENTACIÓN </a:t>
            </a:r>
            <a:r>
              <a:rPr lang="es-PE" sz="4400" dirty="0" smtClean="0"/>
              <a:t>DE CONOCIMIENTOS</a:t>
            </a:r>
            <a:endParaRPr lang="es-PE" dirty="0"/>
          </a:p>
        </p:txBody>
      </p:sp>
      <p:sp>
        <p:nvSpPr>
          <p:cNvPr id="7" name="Marcador de contenido 2"/>
          <p:cNvSpPr>
            <a:spLocks noGrp="1"/>
          </p:cNvSpPr>
          <p:nvPr>
            <p:ph idx="1"/>
          </p:nvPr>
        </p:nvSpPr>
        <p:spPr>
          <a:xfrm>
            <a:off x="677334" y="2647949"/>
            <a:ext cx="5729643" cy="3880773"/>
          </a:xfrm>
        </p:spPr>
        <p:txBody>
          <a:bodyPr/>
          <a:lstStyle/>
          <a:p>
            <a:r>
              <a:rPr lang="es-PE" sz="2400" b="1" i="1" dirty="0" smtClean="0"/>
              <a:t>Lógica de Predicados: </a:t>
            </a:r>
            <a:r>
              <a:rPr lang="es-PE" sz="2400" dirty="0" smtClean="0"/>
              <a:t>Para representar el conocimiento de esta manera debemos crear las relaciones lógicas entre los objetos. Por ejemplo Juanito es a; y podemos asignarle propiedades como “es hermano de” y a la vez podemos hacer inferencias sobre otros objetos para obtener nuevos conocimientos.</a:t>
            </a:r>
            <a:endParaRPr lang="es-PE" b="1" i="1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850" y="3187211"/>
            <a:ext cx="1714500" cy="245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28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77334" y="2160589"/>
            <a:ext cx="5105400" cy="4411661"/>
          </a:xfrm>
        </p:spPr>
        <p:txBody>
          <a:bodyPr>
            <a:normAutofit/>
          </a:bodyPr>
          <a:lstStyle/>
          <a:p>
            <a:r>
              <a:rPr lang="es-PE" dirty="0"/>
              <a:t>Sea P(x) un enunciado que contiene la variable “x “y sea D un conjunto (dominio del discurso). P(x) es una función proposicional (con respecto a D) si para cada x en D, P(x) es una proposición.</a:t>
            </a:r>
          </a:p>
          <a:p>
            <a:pPr marL="0" indent="0">
              <a:buNone/>
            </a:pPr>
            <a:r>
              <a:rPr lang="es-PE" dirty="0"/>
              <a:t>Ejemplo: P(x): x es un excelente escritor.</a:t>
            </a:r>
          </a:p>
          <a:p>
            <a:pPr marL="0" indent="0" fontAlgn="base">
              <a:buNone/>
            </a:pPr>
            <a:r>
              <a:rPr lang="es-PE" dirty="0"/>
              <a:t>	José Martí es un excelente escritor.</a:t>
            </a:r>
          </a:p>
          <a:p>
            <a:pPr marL="0" indent="0">
              <a:buNone/>
            </a:pPr>
            <a:r>
              <a:rPr lang="es-PE" dirty="0"/>
              <a:t> 		P(x)         x:José Martí</a:t>
            </a:r>
          </a:p>
          <a:p>
            <a:pPr marL="0" indent="0" fontAlgn="base">
              <a:buNone/>
            </a:pPr>
            <a:r>
              <a:rPr lang="es-PE" dirty="0"/>
              <a:t>	Existe alguno que es un excelente escritor.</a:t>
            </a:r>
          </a:p>
          <a:p>
            <a:pPr marL="0" indent="0">
              <a:buNone/>
            </a:pPr>
            <a:r>
              <a:rPr lang="es-PE" b="1" dirty="0"/>
              <a:t>		∃</a:t>
            </a:r>
            <a:r>
              <a:rPr lang="es-PE" dirty="0"/>
              <a:t>x P(x)</a:t>
            </a:r>
          </a:p>
          <a:p>
            <a:pPr marL="0" indent="0" fontAlgn="base">
              <a:buNone/>
            </a:pPr>
            <a:r>
              <a:rPr lang="es-PE" dirty="0"/>
              <a:t>	Todos son excelentes escritores.</a:t>
            </a:r>
          </a:p>
          <a:p>
            <a:pPr marL="0" indent="0">
              <a:buNone/>
            </a:pPr>
            <a:r>
              <a:rPr lang="es-PE" b="1" dirty="0"/>
              <a:t>		∀</a:t>
            </a:r>
            <a:r>
              <a:rPr lang="es-PE" dirty="0"/>
              <a:t>x P(x</a:t>
            </a:r>
            <a:r>
              <a:rPr lang="es-PE" dirty="0" smtClean="0"/>
              <a:t>)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77334" y="857250"/>
            <a:ext cx="3037416" cy="7429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4400" dirty="0" smtClean="0"/>
              <a:t>PREDICADO</a:t>
            </a:r>
            <a:endParaRPr lang="es-PE" dirty="0"/>
          </a:p>
        </p:txBody>
      </p:sp>
      <p:sp>
        <p:nvSpPr>
          <p:cNvPr id="8" name="Marcador de contenido 3"/>
          <p:cNvSpPr txBox="1">
            <a:spLocks/>
          </p:cNvSpPr>
          <p:nvPr/>
        </p:nvSpPr>
        <p:spPr>
          <a:xfrm>
            <a:off x="6030384" y="2160589"/>
            <a:ext cx="35708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PE" b="1" dirty="0"/>
              <a:t>Ejemplo</a:t>
            </a:r>
            <a:r>
              <a:rPr lang="es-PE" dirty="0"/>
              <a:t>:  </a:t>
            </a:r>
          </a:p>
          <a:p>
            <a:pPr marL="0" indent="0">
              <a:buNone/>
            </a:pPr>
            <a:r>
              <a:rPr lang="es-PE" dirty="0"/>
              <a:t/>
            </a:r>
            <a:br>
              <a:rPr lang="es-PE" dirty="0"/>
            </a:br>
            <a:r>
              <a:rPr lang="es-PE" dirty="0"/>
              <a:t>A(x): x debe aprovecharse de la ignorancia ajena.</a:t>
            </a:r>
            <a:br>
              <a:rPr lang="es-PE" dirty="0"/>
            </a:br>
            <a:r>
              <a:rPr lang="es-PE" dirty="0"/>
              <a:t>“Nadie debe aprovecharse de la ignorancia ajena”.</a:t>
            </a:r>
          </a:p>
          <a:p>
            <a:pPr marL="0" indent="0">
              <a:buNone/>
            </a:pPr>
            <a:r>
              <a:rPr lang="es-PE" dirty="0"/>
              <a:t/>
            </a:r>
            <a:br>
              <a:rPr lang="es-PE" dirty="0"/>
            </a:br>
            <a:r>
              <a:rPr lang="es-PE" b="1" dirty="0"/>
              <a:t>∀</a:t>
            </a:r>
            <a:r>
              <a:rPr lang="es-PE" dirty="0"/>
              <a:t>x [</a:t>
            </a:r>
            <a:r>
              <a:rPr lang="es-PE" b="1" dirty="0"/>
              <a:t>−</a:t>
            </a:r>
            <a:r>
              <a:rPr lang="es-PE" dirty="0"/>
              <a:t> A(x)]</a:t>
            </a:r>
          </a:p>
          <a:p>
            <a:pPr marL="0" indent="0">
              <a:buNone/>
            </a:pPr>
            <a:r>
              <a:rPr lang="es-PE" dirty="0"/>
              <a:t>     </a:t>
            </a:r>
            <a:r>
              <a:rPr lang="es-PE" b="1" dirty="0"/>
              <a:t>−</a:t>
            </a:r>
            <a:r>
              <a:rPr lang="es-PE" dirty="0"/>
              <a:t> </a:t>
            </a:r>
            <a:r>
              <a:rPr lang="es-PE" b="1" dirty="0"/>
              <a:t>∃</a:t>
            </a:r>
            <a:r>
              <a:rPr lang="es-PE" dirty="0"/>
              <a:t>x [A(x)]</a:t>
            </a:r>
          </a:p>
          <a:p>
            <a:pPr marL="0" indent="0">
              <a:buFont typeface="Wingdings 3" charset="2"/>
              <a:buNone/>
            </a:pPr>
            <a:endParaRPr lang="es-PE" dirty="0" smtClean="0"/>
          </a:p>
          <a:p>
            <a:pPr marL="0" indent="0">
              <a:buFont typeface="Wingdings 3" charset="2"/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9017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38650" y="1745587"/>
            <a:ext cx="5787852" cy="4638213"/>
          </a:xfrm>
        </p:spPr>
        <p:txBody>
          <a:bodyPr>
            <a:normAutofit fontScale="92500"/>
          </a:bodyPr>
          <a:lstStyle/>
          <a:p>
            <a:r>
              <a:rPr lang="es-PE" sz="2200" dirty="0"/>
              <a:t>La interface de usuario debe permitir al usuario realizar sus consultas a fin de obtener alguna conclusión </a:t>
            </a:r>
            <a:r>
              <a:rPr lang="es-PE" sz="2200" dirty="0" smtClean="0"/>
              <a:t>válida, debe permitir:</a:t>
            </a:r>
            <a:endParaRPr lang="es-PE" sz="2200" dirty="0"/>
          </a:p>
          <a:p>
            <a:pPr lvl="1" fontAlgn="base"/>
            <a:r>
              <a:rPr lang="es-PE" sz="2400" b="1" i="1" dirty="0"/>
              <a:t>Ingreso en lote  de la Base de Hecho:</a:t>
            </a:r>
          </a:p>
          <a:p>
            <a:pPr lvl="2"/>
            <a:r>
              <a:rPr lang="es-PE" sz="2400" dirty="0"/>
              <a:t>ingreso por escrito de cada hecho</a:t>
            </a:r>
          </a:p>
          <a:p>
            <a:pPr lvl="2"/>
            <a:r>
              <a:rPr lang="es-PE" sz="2400" dirty="0" smtClean="0"/>
              <a:t>ingreso </a:t>
            </a:r>
            <a:r>
              <a:rPr lang="es-PE" sz="2400" dirty="0"/>
              <a:t>por identificación de los hechos</a:t>
            </a:r>
          </a:p>
          <a:p>
            <a:pPr lvl="1" fontAlgn="base"/>
            <a:r>
              <a:rPr lang="es-PE" sz="2400" b="1" i="1" dirty="0" smtClean="0"/>
              <a:t>Ingreso </a:t>
            </a:r>
            <a:r>
              <a:rPr lang="es-PE" sz="2400" b="1" i="1" dirty="0"/>
              <a:t>Interactivo de la Base Hecho:</a:t>
            </a:r>
          </a:p>
          <a:p>
            <a:pPr marL="800100" lvl="2" indent="0">
              <a:buNone/>
            </a:pPr>
            <a:r>
              <a:rPr lang="es-PE" sz="2000" dirty="0"/>
              <a:t>El sistema pregunta si un antecedente en proceso (hechos) se verifica o no.</a:t>
            </a:r>
          </a:p>
          <a:p>
            <a:endParaRPr lang="es-PE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77334" y="857250"/>
            <a:ext cx="4885266" cy="7429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4400" dirty="0" smtClean="0"/>
              <a:t>INTERFACE USUARIO</a:t>
            </a:r>
            <a:endParaRPr lang="es-PE" dirty="0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916805"/>
            <a:ext cx="3657600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5590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238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ADQUISICIÓN DE CONOCIMIENTOS      INTELIGENCIA ARTIFICAL</vt:lpstr>
      <vt:lpstr>DEFINICION</vt:lpstr>
      <vt:lpstr>FUENTES DE CONOCIMIENTO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ADQUISICIÓN DE CONOCIMIENTOS      INTELIGENCIA ARTIFICAL</dc:title>
  <dc:creator>USUARIO</dc:creator>
  <cp:lastModifiedBy>USUARIO</cp:lastModifiedBy>
  <cp:revision>4</cp:revision>
  <dcterms:created xsi:type="dcterms:W3CDTF">2018-10-22T14:17:28Z</dcterms:created>
  <dcterms:modified xsi:type="dcterms:W3CDTF">2018-10-22T14:46:53Z</dcterms:modified>
</cp:coreProperties>
</file>