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6A6E"/>
    <a:srgbClr val="1423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41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825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821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435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48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037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69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599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217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5872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30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846901-DEFC-4980-AD8B-B43044E72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87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REPRESENTACION DE PROBLEMAS DE JUEGO HUMANO-MÁQUINA COMO BÚSQUEDA EN UN ESPACIO DE ESTADO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/>
              <a:t>Inteligencia </a:t>
            </a:r>
            <a:r>
              <a:rPr lang="es-PE" sz="4400" i="1" dirty="0"/>
              <a:t>artificial</a:t>
            </a:r>
            <a:r>
              <a:rPr lang="es-PE" sz="4400" dirty="0"/>
              <a:t/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Problemas de la IA como problemas de búsqueda en un espacio de estado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28588137-FF8F-44AE-8552-834541B9D521}"/>
              </a:ext>
            </a:extLst>
          </p:cNvPr>
          <p:cNvSpPr/>
          <p:nvPr/>
        </p:nvSpPr>
        <p:spPr>
          <a:xfrm>
            <a:off x="685800" y="3971639"/>
            <a:ext cx="10812779" cy="1876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ESPECIFICACIÓN: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Espacio de estados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Estado inicial del problema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Estado objetivo o final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Operadores de cambios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Reglas que se pueden aplicar para pasar de un estado a otro.</a:t>
            </a:r>
            <a:endParaRPr lang="es-PE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xmlns="" id="{5498956D-69C0-4E3D-A741-84E485774860}"/>
              </a:ext>
            </a:extLst>
          </p:cNvPr>
          <p:cNvGrpSpPr/>
          <p:nvPr/>
        </p:nvGrpSpPr>
        <p:grpSpPr>
          <a:xfrm>
            <a:off x="1690313" y="2292001"/>
            <a:ext cx="8370616" cy="594360"/>
            <a:chOff x="1116329" y="2329922"/>
            <a:chExt cx="8370616" cy="594360"/>
          </a:xfrm>
        </p:grpSpPr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xmlns="" id="{333F5081-C541-42E4-A0C8-19AB8A81BEB8}"/>
                </a:ext>
              </a:extLst>
            </p:cNvPr>
            <p:cNvGrpSpPr/>
            <p:nvPr/>
          </p:nvGrpSpPr>
          <p:grpSpPr>
            <a:xfrm>
              <a:off x="1116329" y="2329922"/>
              <a:ext cx="5316878" cy="594360"/>
              <a:chOff x="1556362" y="2410877"/>
              <a:chExt cx="5316878" cy="594360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xmlns="" id="{106C3FFD-E49D-40A5-B8C2-6FE5D4AA3DD1}"/>
                  </a:ext>
                </a:extLst>
              </p:cNvPr>
              <p:cNvSpPr/>
              <p:nvPr/>
            </p:nvSpPr>
            <p:spPr>
              <a:xfrm>
                <a:off x="1556362" y="2410877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PROBLEMA DE LA IA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xmlns="" id="{FBDD8B39-25EC-444D-A994-F8264866BBED}"/>
                  </a:ext>
                </a:extLst>
              </p:cNvPr>
              <p:cNvSpPr/>
              <p:nvPr/>
            </p:nvSpPr>
            <p:spPr>
              <a:xfrm>
                <a:off x="4610100" y="2410877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BUSCAR UN ESTADO ÓPTIMO</a:t>
                </a:r>
              </a:p>
            </p:txBody>
          </p:sp>
          <p:cxnSp>
            <p:nvCxnSpPr>
              <p:cNvPr id="11" name="Conector recto de flecha 10">
                <a:extLst>
                  <a:ext uri="{FF2B5EF4-FFF2-40B4-BE49-F238E27FC236}">
                    <a16:creationId xmlns:a16="http://schemas.microsoft.com/office/drawing/2014/main" xmlns="" id="{15F40B8E-4DF0-4A2B-BE0F-468277BA2589}"/>
                  </a:ext>
                </a:extLst>
              </p:cNvPr>
              <p:cNvCxnSpPr>
                <a:cxnSpLocks/>
                <a:stCxn id="7" idx="3"/>
                <a:endCxn id="8" idx="1"/>
              </p:cNvCxnSpPr>
              <p:nvPr/>
            </p:nvCxnSpPr>
            <p:spPr>
              <a:xfrm>
                <a:off x="3819502" y="2708057"/>
                <a:ext cx="790598" cy="0"/>
              </a:xfrm>
              <a:prstGeom prst="straightConnector1">
                <a:avLst/>
              </a:prstGeom>
              <a:ln w="285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xmlns="" id="{72AC29E9-B09A-448F-A653-6526308E6C87}"/>
                </a:ext>
              </a:extLst>
            </p:cNvPr>
            <p:cNvSpPr/>
            <p:nvPr/>
          </p:nvSpPr>
          <p:spPr>
            <a:xfrm>
              <a:off x="7223805" y="2329922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ESPACIO DE ESTADO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xmlns="" id="{EB7B1704-1967-4EB9-9C19-05F23F441990}"/>
                </a:ext>
              </a:extLst>
            </p:cNvPr>
            <p:cNvSpPr txBox="1"/>
            <p:nvPr/>
          </p:nvSpPr>
          <p:spPr>
            <a:xfrm>
              <a:off x="6678465" y="244243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/>
                <a:t>=</a:t>
              </a:r>
            </a:p>
          </p:txBody>
        </p:sp>
      </p:grpSp>
      <p:pic>
        <p:nvPicPr>
          <p:cNvPr id="1026" name="Picture 2" descr="Resultado de imagen para ESPACIO DE ESTADO">
            <a:extLst>
              <a:ext uri="{FF2B5EF4-FFF2-40B4-BE49-F238E27FC236}">
                <a16:creationId xmlns:a16="http://schemas.microsoft.com/office/drawing/2014/main" xmlns="" id="{1DF5AD15-969C-4CE1-840B-9A761439C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144" y="3163131"/>
            <a:ext cx="5628867" cy="226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Representación de problemas de juegos humano-máquina</a:t>
            </a:r>
          </a:p>
        </p:txBody>
      </p:sp>
      <p:sp>
        <p:nvSpPr>
          <p:cNvPr id="6" name="4 Subtítulo">
            <a:extLst>
              <a:ext uri="{FF2B5EF4-FFF2-40B4-BE49-F238E27FC236}">
                <a16:creationId xmlns:a16="http://schemas.microsoft.com/office/drawing/2014/main" xmlns="" id="{1180EA46-5DB5-44EE-BC98-7B3366952202}"/>
              </a:ext>
            </a:extLst>
          </p:cNvPr>
          <p:cNvSpPr txBox="1">
            <a:spLocks/>
          </p:cNvSpPr>
          <p:nvPr/>
        </p:nvSpPr>
        <p:spPr bwMode="auto">
          <a:xfrm>
            <a:off x="685800" y="2616558"/>
            <a:ext cx="10949940" cy="282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 especifica la ubicación de cada una de las 8 piezas y también del espacio hueco.</a:t>
            </a:r>
          </a:p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Inicial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Cualquier estado puede ser designado como el inicial.</a:t>
            </a:r>
          </a:p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Cuando un estado está de la manera que se muestra abajo.</a:t>
            </a:r>
          </a:p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trayectoria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Solo se puede mover 1 vez.</a:t>
            </a:r>
          </a:p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Reglas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Los movimientos del espacio en blanco son: Izquierda, Derecha, Arriba o Abajo.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578684D8-A2A6-4052-9919-AC39D2E2514C}"/>
              </a:ext>
            </a:extLst>
          </p:cNvPr>
          <p:cNvSpPr txBox="1"/>
          <p:nvPr/>
        </p:nvSpPr>
        <p:spPr>
          <a:xfrm>
            <a:off x="685800" y="1908882"/>
            <a:ext cx="3541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>
                <a:solidFill>
                  <a:schemeClr val="accent2">
                    <a:lumMod val="75000"/>
                  </a:schemeClr>
                </a:solidFill>
              </a:rPr>
              <a:t>PUZZLE DE 8 PIEZAS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6D68E928-FB93-4BAD-97D3-7A60CEEE0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110" y="4563668"/>
            <a:ext cx="5496110" cy="160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6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1497DE5-0939-4D1D-9350-0C5E1B209C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CCC70ED-6C63-4537-B7EB-51990D6C0A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76E24C1-2968-40DC-A36E-F6B85F0F07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E2D0C0E6-1E64-462C-8785-AFD8C06E16C2}"/>
              </a:ext>
            </a:extLst>
          </p:cNvPr>
          <p:cNvGrpSpPr/>
          <p:nvPr/>
        </p:nvGrpSpPr>
        <p:grpSpPr>
          <a:xfrm>
            <a:off x="1379621" y="733926"/>
            <a:ext cx="9432758" cy="5390147"/>
            <a:chOff x="2021305" y="962525"/>
            <a:chExt cx="8708984" cy="4983135"/>
          </a:xfrm>
        </p:grpSpPr>
        <p:pic>
          <p:nvPicPr>
            <p:cNvPr id="4" name="Imagen 3" descr="Imagen que contiene crucigrama, objeto&#10;&#10;Descripción generada con confianza muy alta">
              <a:extLst>
                <a:ext uri="{FF2B5EF4-FFF2-40B4-BE49-F238E27FC236}">
                  <a16:creationId xmlns:a16="http://schemas.microsoft.com/office/drawing/2014/main" xmlns="" id="{42894C3F-274E-4438-8601-3119F8A742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712" t="1123"/>
            <a:stretch/>
          </p:blipFill>
          <p:spPr>
            <a:xfrm>
              <a:off x="2021305" y="962525"/>
              <a:ext cx="8708984" cy="498313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xmlns="" id="{2275B454-DE3E-4717-9AE0-91280CD6D041}"/>
                </a:ext>
              </a:extLst>
            </p:cNvPr>
            <p:cNvSpPr/>
            <p:nvPr/>
          </p:nvSpPr>
          <p:spPr>
            <a:xfrm>
              <a:off x="2261936" y="962526"/>
              <a:ext cx="3320715" cy="5534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xmlns="" id="{F12720AE-96A5-4282-83C9-AB71C073B663}"/>
                </a:ext>
              </a:extLst>
            </p:cNvPr>
            <p:cNvSpPr/>
            <p:nvPr/>
          </p:nvSpPr>
          <p:spPr>
            <a:xfrm>
              <a:off x="7795358" y="5370097"/>
              <a:ext cx="2895600" cy="5253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764C90D1-62D7-44ED-9892-893806141A53}"/>
              </a:ext>
            </a:extLst>
          </p:cNvPr>
          <p:cNvSpPr/>
          <p:nvPr/>
        </p:nvSpPr>
        <p:spPr>
          <a:xfrm>
            <a:off x="7161037" y="5431304"/>
            <a:ext cx="450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Departamento de Ciencias de la Computación e I.A. – Universidad de Granada.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22342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Subtítulo">
            <a:extLst>
              <a:ext uri="{FF2B5EF4-FFF2-40B4-BE49-F238E27FC236}">
                <a16:creationId xmlns:a16="http://schemas.microsoft.com/office/drawing/2014/main" xmlns="" id="{1180EA46-5DB5-44EE-BC98-7B3366952202}"/>
              </a:ext>
            </a:extLst>
          </p:cNvPr>
          <p:cNvSpPr txBox="1">
            <a:spLocks/>
          </p:cNvSpPr>
          <p:nvPr/>
        </p:nvSpPr>
        <p:spPr bwMode="auto">
          <a:xfrm>
            <a:off x="685800" y="1328079"/>
            <a:ext cx="10949940" cy="282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Tablero y fichas que se pondrán a continuación.</a:t>
            </a:r>
          </a:p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Inicial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Tablero vacío y ficha de salida.</a:t>
            </a:r>
          </a:p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Tableros completos o con línea ganadora.</a:t>
            </a:r>
          </a:p>
          <a:p>
            <a:pPr marL="406400" indent="-342900" algn="just">
              <a:buFont typeface="Wingdings" panose="05000000000000000000" pitchFamily="2" charset="2"/>
              <a:buChar char="Ø"/>
              <a:defRPr/>
            </a:pPr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Reglas</a:t>
            </a:r>
            <a:r>
              <a:rPr lang="es-P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9 movimientos posibles, uno por casilla. Colocar fichas en i (i= 0, …, 8), aplicable si la casilla no está ocupada.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578684D8-A2A6-4052-9919-AC39D2E2514C}"/>
              </a:ext>
            </a:extLst>
          </p:cNvPr>
          <p:cNvSpPr txBox="1"/>
          <p:nvPr/>
        </p:nvSpPr>
        <p:spPr>
          <a:xfrm>
            <a:off x="685800" y="454155"/>
            <a:ext cx="2212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>
                <a:solidFill>
                  <a:schemeClr val="accent2">
                    <a:lumMod val="75000"/>
                  </a:schemeClr>
                </a:solidFill>
              </a:rPr>
              <a:t>Tres en raya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6244C455-E6F3-476D-AEBB-8EA7D42E6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489" y="3092812"/>
            <a:ext cx="2936214" cy="2692262"/>
          </a:xfrm>
          <a:prstGeom prst="rect">
            <a:avLst/>
          </a:prstGeom>
        </p:spPr>
      </p:pic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xmlns="" id="{D44B0F96-717F-4ABC-9573-9293F9FD8F16}"/>
              </a:ext>
            </a:extLst>
          </p:cNvPr>
          <p:cNvSpPr txBox="1">
            <a:spLocks/>
          </p:cNvSpPr>
          <p:nvPr/>
        </p:nvSpPr>
        <p:spPr>
          <a:xfrm>
            <a:off x="685799" y="3355247"/>
            <a:ext cx="7182854" cy="2821716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s-PE" b="1" dirty="0">
                <a:solidFill>
                  <a:schemeClr val="accent1">
                    <a:lumMod val="75000"/>
                  </a:schemeClr>
                </a:solidFill>
              </a:rPr>
              <a:t>PROCEDIMIENTO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PE" dirty="0">
                <a:solidFill>
                  <a:schemeClr val="tx1"/>
                </a:solidFill>
              </a:rPr>
              <a:t>En un tablero 3x3, un jugador posee fichas “X”; y otro fichas “O”.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PE" dirty="0">
                <a:solidFill>
                  <a:schemeClr val="tx1"/>
                </a:solidFill>
              </a:rPr>
              <a:t>En cada turno el jugador coloca una ficha en el tablero.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PE" dirty="0">
                <a:solidFill>
                  <a:schemeClr val="tx1"/>
                </a:solidFill>
              </a:rPr>
              <a:t> Gana el que consigue colocar tres de sus fichas </a:t>
            </a:r>
            <a:r>
              <a:rPr lang="es-PE">
                <a:solidFill>
                  <a:schemeClr val="tx1"/>
                </a:solidFill>
              </a:rPr>
              <a:t>en línea.</a:t>
            </a: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406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284</Words>
  <Application>Microsoft Office PowerPoint</Application>
  <PresentationFormat>Panorámica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lastModifiedBy>PERCY</cp:lastModifiedBy>
  <cp:revision>5</cp:revision>
  <dcterms:created xsi:type="dcterms:W3CDTF">2018-08-20T01:30:15Z</dcterms:created>
  <dcterms:modified xsi:type="dcterms:W3CDTF">2018-08-20T04:12:42Z</dcterms:modified>
</cp:coreProperties>
</file>