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404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06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98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4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874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0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88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0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2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639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2BBA1E-840D-4DD1-A303-84E81B01896C}" type="datetimeFigureOut">
              <a:rPr lang="es-PE" smtClean="0"/>
              <a:t>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BÚSQUEDA INFORMADOS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Función evaluadora</a:t>
            </a:r>
          </a:p>
        </p:txBody>
      </p:sp>
      <p:sp>
        <p:nvSpPr>
          <p:cNvPr id="4" name="4 Subtítulo">
            <a:extLst>
              <a:ext uri="{FF2B5EF4-FFF2-40B4-BE49-F238E27FC236}">
                <a16:creationId xmlns:a16="http://schemas.microsoft.com/office/drawing/2014/main" id="{0B5A6CEE-F423-44FC-9945-8C446BC5FAD9}"/>
              </a:ext>
            </a:extLst>
          </p:cNvPr>
          <p:cNvSpPr txBox="1">
            <a:spLocks/>
          </p:cNvSpPr>
          <p:nvPr/>
        </p:nvSpPr>
        <p:spPr bwMode="auto">
          <a:xfrm>
            <a:off x="685800" y="1345280"/>
            <a:ext cx="10812780" cy="131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llamada función de mérito o evaluadora asociada a un problema de inteligencia artificial. Es aquella función que mide la utilidad de la información asociada al estado.</a:t>
            </a: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C9689989-415B-47BE-BAE8-ABB371F34CA9}"/>
              </a:ext>
            </a:extLst>
          </p:cNvPr>
          <p:cNvGrpSpPr/>
          <p:nvPr/>
        </p:nvGrpSpPr>
        <p:grpSpPr>
          <a:xfrm>
            <a:off x="2864284" y="2936229"/>
            <a:ext cx="6455812" cy="1518270"/>
            <a:chOff x="2868094" y="2936229"/>
            <a:chExt cx="6455812" cy="1518270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3C31E75-ED25-48C6-BA8B-95D2FC73FF76}"/>
                </a:ext>
              </a:extLst>
            </p:cNvPr>
            <p:cNvSpPr/>
            <p:nvPr/>
          </p:nvSpPr>
          <p:spPr>
            <a:xfrm>
              <a:off x="2868094" y="3860139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ESTADO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65DDC260-3034-4983-8110-D22AC5C4B499}"/>
                </a:ext>
              </a:extLst>
            </p:cNvPr>
            <p:cNvSpPr/>
            <p:nvPr/>
          </p:nvSpPr>
          <p:spPr>
            <a:xfrm>
              <a:off x="7060766" y="3860139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INFORMACIÓN</a:t>
              </a:r>
            </a:p>
          </p:txBody>
        </p:sp>
        <p:cxnSp>
          <p:nvCxnSpPr>
            <p:cNvPr id="10" name="Conector: curvado 9">
              <a:extLst>
                <a:ext uri="{FF2B5EF4-FFF2-40B4-BE49-F238E27FC236}">
                  <a16:creationId xmlns:a16="http://schemas.microsoft.com/office/drawing/2014/main" id="{8B7DE382-5341-43E7-A653-00F7C1475BCC}"/>
                </a:ext>
              </a:extLst>
            </p:cNvPr>
            <p:cNvCxnSpPr>
              <a:cxnSpLocks/>
              <a:stCxn id="5" idx="0"/>
              <a:endCxn id="6" idx="0"/>
            </p:cNvCxnSpPr>
            <p:nvPr/>
          </p:nvCxnSpPr>
          <p:spPr>
            <a:xfrm rot="5400000" flipH="1" flipV="1">
              <a:off x="6096000" y="1763803"/>
              <a:ext cx="12700" cy="4192672"/>
            </a:xfrm>
            <a:prstGeom prst="curvedConnector3">
              <a:avLst>
                <a:gd name="adj1" fmla="val 396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4 Subtítulo">
              <a:extLst>
                <a:ext uri="{FF2B5EF4-FFF2-40B4-BE49-F238E27FC236}">
                  <a16:creationId xmlns:a16="http://schemas.microsoft.com/office/drawing/2014/main" id="{EF18F4D4-3239-416A-B94C-06B3A7456D7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37810" y="2936229"/>
              <a:ext cx="1508760" cy="458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 algn="ctr">
                <a:defRPr/>
              </a:pPr>
              <a:r>
                <a:rPr lang="es-PE" sz="1800" dirty="0">
                  <a:solidFill>
                    <a:schemeClr val="tx1"/>
                  </a:solidFill>
                  <a:latin typeface="+mn-lt"/>
                  <a:cs typeface="Calibri" panose="020F0502020204030204" pitchFamily="34" charset="0"/>
                </a:rPr>
                <a:t>f: utilidad</a:t>
              </a:r>
              <a:endParaRPr lang="es-E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Método primero el mejor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AB7229-1EC8-4255-8F67-2FAC66F8C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68089"/>
              </p:ext>
            </p:extLst>
          </p:nvPr>
        </p:nvGraphicFramePr>
        <p:xfrm>
          <a:off x="1256529" y="1725930"/>
          <a:ext cx="3543183" cy="18000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3460">
                  <a:extLst>
                    <a:ext uri="{9D8B030D-6E8A-4147-A177-3AD203B41FA5}">
                      <a16:colId xmlns:a16="http://schemas.microsoft.com/office/drawing/2014/main" val="2063972161"/>
                    </a:ext>
                  </a:extLst>
                </a:gridCol>
                <a:gridCol w="2779723">
                  <a:extLst>
                    <a:ext uri="{9D8B030D-6E8A-4147-A177-3AD203B41FA5}">
                      <a16:colId xmlns:a16="http://schemas.microsoft.com/office/drawing/2014/main" val="352732440"/>
                    </a:ext>
                  </a:extLst>
                </a:gridCol>
              </a:tblGrid>
              <a:tr h="893816">
                <a:tc rowSpan="2">
                  <a:txBody>
                    <a:bodyPr/>
                    <a:lstStyle/>
                    <a:p>
                      <a:pPr algn="ctr"/>
                      <a:r>
                        <a:rPr lang="es-PE" dirty="0"/>
                        <a:t>Primero el mejor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Primero en profundidad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7206671"/>
                  </a:ext>
                </a:extLst>
              </a:tr>
              <a:tr h="90623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Primero en amplitud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794230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78B46BC8-5C6B-45C1-8DC4-8E4099438B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04" t="25302" r="33370" b="19405"/>
          <a:stretch/>
        </p:blipFill>
        <p:spPr>
          <a:xfrm>
            <a:off x="5261567" y="2030179"/>
            <a:ext cx="6135757" cy="3790122"/>
          </a:xfrm>
          <a:prstGeom prst="rect">
            <a:avLst/>
          </a:prstGeom>
        </p:spPr>
      </p:pic>
      <p:sp>
        <p:nvSpPr>
          <p:cNvPr id="17" name="4 Subtítulo">
            <a:extLst>
              <a:ext uri="{FF2B5EF4-FFF2-40B4-BE49-F238E27FC236}">
                <a16:creationId xmlns:a16="http://schemas.microsoft.com/office/drawing/2014/main" id="{AA982669-8CA5-4D98-B1D3-BD62FC00A667}"/>
              </a:ext>
            </a:extLst>
          </p:cNvPr>
          <p:cNvSpPr txBox="1">
            <a:spLocks/>
          </p:cNvSpPr>
          <p:nvPr/>
        </p:nvSpPr>
        <p:spPr bwMode="auto">
          <a:xfrm>
            <a:off x="886116" y="3941768"/>
            <a:ext cx="4284011" cy="12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Puede empezar por un camino y cambiarse a otro que parece más prometedor.</a:t>
            </a:r>
          </a:p>
        </p:txBody>
      </p:sp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Método ascenso a la colina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0" y="1280161"/>
            <a:ext cx="6926579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de primero el mejor.</a:t>
            </a:r>
            <a:endParaRPr lang="es-ES" sz="2200" dirty="0">
              <a:solidFill>
                <a:schemeClr val="tx1"/>
              </a:solidFill>
            </a:endParaRPr>
          </a:p>
        </p:txBody>
      </p:sp>
      <p:sp>
        <p:nvSpPr>
          <p:cNvPr id="17" name="4 Subtítulo">
            <a:extLst>
              <a:ext uri="{FF2B5EF4-FFF2-40B4-BE49-F238E27FC236}">
                <a16:creationId xmlns:a16="http://schemas.microsoft.com/office/drawing/2014/main" id="{5BD7ECE6-420F-4A8F-AEA8-08609136FE58}"/>
              </a:ext>
            </a:extLst>
          </p:cNvPr>
          <p:cNvSpPr txBox="1">
            <a:spLocks/>
          </p:cNvSpPr>
          <p:nvPr/>
        </p:nvSpPr>
        <p:spPr bwMode="auto">
          <a:xfrm>
            <a:off x="685799" y="2797643"/>
            <a:ext cx="6926579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nodos sucesores son ordenados del mejor al peor.</a:t>
            </a:r>
          </a:p>
        </p:txBody>
      </p:sp>
      <p:pic>
        <p:nvPicPr>
          <p:cNvPr id="1028" name="Picture 4" descr="http://2.bp.blogspot.com/-hYyiBm_5tKg/TsGoozb7PiI/AAAAAAAAAAU/sXxxbdMGUrY/s1600/Diapositiva2.JPG">
            <a:extLst>
              <a:ext uri="{FF2B5EF4-FFF2-40B4-BE49-F238E27FC236}">
                <a16:creationId xmlns:a16="http://schemas.microsoft.com/office/drawing/2014/main" id="{FC3B2690-B34B-4DEF-9CE1-B791444624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3" t="3999" r="27917" b="4333"/>
          <a:stretch/>
        </p:blipFill>
        <p:spPr bwMode="auto">
          <a:xfrm>
            <a:off x="7618199" y="469483"/>
            <a:ext cx="4011721" cy="580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7B478FE-A5F7-4521-81DA-61DA082EBF62}"/>
              </a:ext>
            </a:extLst>
          </p:cNvPr>
          <p:cNvSpPr/>
          <p:nvPr/>
        </p:nvSpPr>
        <p:spPr>
          <a:xfrm>
            <a:off x="1365780" y="1885950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RETROCESOS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DA2D899-3E46-408B-A9CB-5B23CAFDCC89}"/>
              </a:ext>
            </a:extLst>
          </p:cNvPr>
          <p:cNvSpPr/>
          <p:nvPr/>
        </p:nvSpPr>
        <p:spPr>
          <a:xfrm>
            <a:off x="4663439" y="1885950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SALTOS DE UN ESTADO A OTRO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D742949-0820-4B95-9F20-7B69270B480F}"/>
              </a:ext>
            </a:extLst>
          </p:cNvPr>
          <p:cNvSpPr/>
          <p:nvPr/>
        </p:nvSpPr>
        <p:spPr>
          <a:xfrm>
            <a:off x="1271430" y="3406140"/>
            <a:ext cx="24518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NO QUEDAN MEJORAS POR REALIZAR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608176E-B431-4796-BCAD-020C50692430}"/>
              </a:ext>
            </a:extLst>
          </p:cNvPr>
          <p:cNvSpPr/>
          <p:nvPr/>
        </p:nvSpPr>
        <p:spPr>
          <a:xfrm>
            <a:off x="4573802" y="3406140"/>
            <a:ext cx="24518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NÚMERO DE ITERACIONES DESEADAS</a:t>
            </a:r>
          </a:p>
        </p:txBody>
      </p:sp>
    </p:spTree>
    <p:extLst>
      <p:ext uri="{BB962C8B-B14F-4D97-AF65-F5344CB8AC3E}">
        <p14:creationId xmlns:p14="http://schemas.microsoft.com/office/powerpoint/2010/main" val="147478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Método A*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0" y="1280161"/>
            <a:ext cx="10949940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a la solución de primero el mejor, ya que se evalúa cada nodo tomando en cuenta el coste de la solución. La función evaluadora pasa a ser la siguiente:</a:t>
            </a:r>
            <a:endParaRPr lang="es-ES" sz="2200" dirty="0">
              <a:solidFill>
                <a:schemeClr val="tx1"/>
              </a:solidFill>
            </a:endParaRPr>
          </a:p>
        </p:txBody>
      </p:sp>
      <p:sp>
        <p:nvSpPr>
          <p:cNvPr id="17" name="4 Subtítulo">
            <a:extLst>
              <a:ext uri="{FF2B5EF4-FFF2-40B4-BE49-F238E27FC236}">
                <a16:creationId xmlns:a16="http://schemas.microsoft.com/office/drawing/2014/main" id="{5BD7ECE6-420F-4A8F-AEA8-08609136FE58}"/>
              </a:ext>
            </a:extLst>
          </p:cNvPr>
          <p:cNvSpPr txBox="1">
            <a:spLocks/>
          </p:cNvSpPr>
          <p:nvPr/>
        </p:nvSpPr>
        <p:spPr bwMode="auto">
          <a:xfrm>
            <a:off x="685800" y="3084396"/>
            <a:ext cx="10949940" cy="115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Donde: 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G(n): da información para reducir el costo de una ruta.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H(n): representa la reducción del costo de ir hacia la meta</a:t>
            </a: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04001C7-E5E0-48D2-8BB2-B96C09157A27}"/>
              </a:ext>
            </a:extLst>
          </p:cNvPr>
          <p:cNvSpPr/>
          <p:nvPr/>
        </p:nvSpPr>
        <p:spPr>
          <a:xfrm>
            <a:off x="4435740" y="2273718"/>
            <a:ext cx="332052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400" dirty="0"/>
              <a:t>F(n) = G(n) + H(n)</a:t>
            </a:r>
          </a:p>
        </p:txBody>
      </p:sp>
    </p:spTree>
    <p:extLst>
      <p:ext uri="{BB962C8B-B14F-4D97-AF65-F5344CB8AC3E}">
        <p14:creationId xmlns:p14="http://schemas.microsoft.com/office/powerpoint/2010/main" val="153300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Método ramificación </a:t>
            </a:r>
            <a:r>
              <a:rPr lang="es-PE" b="1"/>
              <a:t>y acotación</a:t>
            </a:r>
            <a:endParaRPr lang="es-PE" b="1" dirty="0"/>
          </a:p>
        </p:txBody>
      </p:sp>
      <p:pic>
        <p:nvPicPr>
          <p:cNvPr id="2050" name="Picture 2" descr="http://gpd.sip.ucm.es/rafa/docencia/mtp/branch%26bound/nodosvivos.gif">
            <a:extLst>
              <a:ext uri="{FF2B5EF4-FFF2-40B4-BE49-F238E27FC236}">
                <a16:creationId xmlns:a16="http://schemas.microsoft.com/office/drawing/2014/main" id="{976CE3D6-659A-478E-83AF-9C524D4C2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224" y="1459429"/>
            <a:ext cx="4086225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4CF5833-8DAD-47ED-9BF0-94A057D1FCD2}"/>
              </a:ext>
            </a:extLst>
          </p:cNvPr>
          <p:cNvSpPr/>
          <p:nvPr/>
        </p:nvSpPr>
        <p:spPr>
          <a:xfrm>
            <a:off x="2269924" y="1588770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ÁRBOL DE SOLUCIONES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6FAABA2-B214-44C5-9E21-13448AB52151}"/>
              </a:ext>
            </a:extLst>
          </p:cNvPr>
          <p:cNvSpPr/>
          <p:nvPr/>
        </p:nvSpPr>
        <p:spPr>
          <a:xfrm>
            <a:off x="978334" y="2708057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RAMA 1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EDD2895-26BD-434C-8F56-18884E9EF3F2}"/>
              </a:ext>
            </a:extLst>
          </p:cNvPr>
          <p:cNvSpPr/>
          <p:nvPr/>
        </p:nvSpPr>
        <p:spPr>
          <a:xfrm>
            <a:off x="3561514" y="2708057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RAMA 2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5B51F9C-93CA-4F51-96C9-8D3E6EF9C92D}"/>
              </a:ext>
            </a:extLst>
          </p:cNvPr>
          <p:cNvSpPr/>
          <p:nvPr/>
        </p:nvSpPr>
        <p:spPr>
          <a:xfrm>
            <a:off x="978334" y="3827344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POSIBLE SOLUCIÓN 1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4DF0372-59CC-415D-B653-9E738C2B2DB0}"/>
              </a:ext>
            </a:extLst>
          </p:cNvPr>
          <p:cNvSpPr/>
          <p:nvPr/>
        </p:nvSpPr>
        <p:spPr>
          <a:xfrm>
            <a:off x="3561514" y="3827344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POSIBLE SOLUCIÓN 2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3760A7B-4BAC-4EEF-B8ED-8BF677518519}"/>
              </a:ext>
            </a:extLst>
          </p:cNvPr>
          <p:cNvCxnSpPr>
            <a:endCxn id="7" idx="0"/>
          </p:cNvCxnSpPr>
          <p:nvPr/>
        </p:nvCxnSpPr>
        <p:spPr>
          <a:xfrm flipH="1">
            <a:off x="2109904" y="2183130"/>
            <a:ext cx="1131570" cy="524927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AB57706-2F29-48C8-A8C0-9E32F22AABF0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3401494" y="2183130"/>
            <a:ext cx="1291590" cy="524927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71876DC-E85D-4043-B768-2A2C9E255731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2109904" y="3302417"/>
            <a:ext cx="0" cy="524927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FADDFE27-6490-410D-A689-E53F1393303D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>
            <a:off x="4693084" y="3302417"/>
            <a:ext cx="0" cy="524927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4 Subtítulo">
            <a:extLst>
              <a:ext uri="{FF2B5EF4-FFF2-40B4-BE49-F238E27FC236}">
                <a16:creationId xmlns:a16="http://schemas.microsoft.com/office/drawing/2014/main" id="{CD5430AB-3947-4B0A-9CAD-C568F30BEA6A}"/>
              </a:ext>
            </a:extLst>
          </p:cNvPr>
          <p:cNvSpPr txBox="1">
            <a:spLocks/>
          </p:cNvSpPr>
          <p:nvPr/>
        </p:nvSpPr>
        <p:spPr bwMode="auto">
          <a:xfrm>
            <a:off x="685800" y="4634684"/>
            <a:ext cx="10949938" cy="59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Tres etapas: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C083698-EB56-43D1-B14B-585048069844}"/>
              </a:ext>
            </a:extLst>
          </p:cNvPr>
          <p:cNvSpPr/>
          <p:nvPr/>
        </p:nvSpPr>
        <p:spPr>
          <a:xfrm>
            <a:off x="4964430" y="5229044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RAMIFICAR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832E7785-ABC8-4D97-822C-C16B8EAA51F4}"/>
              </a:ext>
            </a:extLst>
          </p:cNvPr>
          <p:cNvSpPr/>
          <p:nvPr/>
        </p:nvSpPr>
        <p:spPr>
          <a:xfrm>
            <a:off x="8300084" y="5223148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PODAR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472A17D-0806-44D0-A724-692CCB6C8DFB}"/>
              </a:ext>
            </a:extLst>
          </p:cNvPr>
          <p:cNvSpPr/>
          <p:nvPr/>
        </p:nvSpPr>
        <p:spPr>
          <a:xfrm>
            <a:off x="1628776" y="5223148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SELECCIONAR</a:t>
            </a:r>
          </a:p>
        </p:txBody>
      </p:sp>
    </p:spTree>
    <p:extLst>
      <p:ext uri="{BB962C8B-B14F-4D97-AF65-F5344CB8AC3E}">
        <p14:creationId xmlns:p14="http://schemas.microsoft.com/office/powerpoint/2010/main" val="23411675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216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Sergio Arteaga Bonelli</cp:lastModifiedBy>
  <cp:revision>21</cp:revision>
  <dcterms:created xsi:type="dcterms:W3CDTF">2018-09-08T03:00:19Z</dcterms:created>
  <dcterms:modified xsi:type="dcterms:W3CDTF">2018-09-08T20:48:44Z</dcterms:modified>
</cp:coreProperties>
</file>