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9" r:id="rId2"/>
    <p:sldId id="260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74" autoAdjust="0"/>
    <p:restoredTop sz="94660"/>
  </p:normalViewPr>
  <p:slideViewPr>
    <p:cSldViewPr snapToGrid="0">
      <p:cViewPr varScale="1">
        <p:scale>
          <a:sx n="41" d="100"/>
          <a:sy n="41" d="100"/>
        </p:scale>
        <p:origin x="48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205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844044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9068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29816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48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92874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801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02887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208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20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639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62BBA1E-840D-4DD1-A303-84E81B01896C}" type="datetimeFigureOut">
              <a:rPr lang="es-PE" smtClean="0"/>
              <a:t>16/09/2018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099351-9806-4AC8-825A-AC9C5075BC32}" type="slidenum">
              <a:rPr lang="es-PE" smtClean="0"/>
              <a:t>‹Nº›</a:t>
            </a:fld>
            <a:endParaRPr lang="es-P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2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DF7FFF-0F96-434D-B233-1500E2EBE36B}"/>
              </a:ext>
            </a:extLst>
          </p:cNvPr>
          <p:cNvSpPr txBox="1">
            <a:spLocks/>
          </p:cNvSpPr>
          <p:nvPr/>
        </p:nvSpPr>
        <p:spPr>
          <a:xfrm>
            <a:off x="0" y="286602"/>
            <a:ext cx="12192000" cy="2016116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500" b="1" dirty="0">
                <a:solidFill>
                  <a:schemeClr val="tx1"/>
                </a:solidFill>
              </a:rPr>
              <a:t>Universidad Nacional Mayor de San Marcos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Facultad de Ingeniería de Sistemas e Informática</a:t>
            </a:r>
            <a:br>
              <a:rPr lang="es-PE" sz="4500" b="1" dirty="0">
                <a:solidFill>
                  <a:schemeClr val="tx1"/>
                </a:solidFill>
              </a:rPr>
            </a:br>
            <a:r>
              <a:rPr lang="es-PE" sz="4500" b="1" dirty="0">
                <a:solidFill>
                  <a:schemeClr val="tx1"/>
                </a:solidFill>
              </a:rPr>
              <a:t>E.A.P Ingeniería de Sistemas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D58BA332-C14F-4CEB-91E9-04C6890A8349}"/>
              </a:ext>
            </a:extLst>
          </p:cNvPr>
          <p:cNvSpPr txBox="1">
            <a:spLocks/>
          </p:cNvSpPr>
          <p:nvPr/>
        </p:nvSpPr>
        <p:spPr>
          <a:xfrm>
            <a:off x="0" y="2024611"/>
            <a:ext cx="12192000" cy="2808777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55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MÉTODOS DE </a:t>
            </a:r>
            <a:r>
              <a:rPr lang="es-PE" sz="5500" b="1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BÚSQUEDA PARA JUEGOS HUMANO-MÁQUINA</a:t>
            </a:r>
            <a:endParaRPr lang="es-PE" sz="55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ADFD8095-0128-4120-8304-E3ED14BEEFE2}"/>
              </a:ext>
            </a:extLst>
          </p:cNvPr>
          <p:cNvSpPr txBox="1">
            <a:spLocks/>
          </p:cNvSpPr>
          <p:nvPr/>
        </p:nvSpPr>
        <p:spPr>
          <a:xfrm>
            <a:off x="0" y="4555281"/>
            <a:ext cx="12192000" cy="201611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4400" i="1"/>
              <a:t>Inteligencia </a:t>
            </a:r>
            <a:r>
              <a:rPr lang="es-PE" sz="4400" i="1" dirty="0"/>
              <a:t>artificial</a:t>
            </a:r>
            <a:br>
              <a:rPr lang="es-PE" sz="4400" dirty="0"/>
            </a:br>
            <a:r>
              <a:rPr lang="es-PE" sz="3200" dirty="0">
                <a:solidFill>
                  <a:schemeClr val="bg1"/>
                </a:solidFill>
              </a:rPr>
              <a:t>D</a:t>
            </a:r>
            <a:endParaRPr lang="es-PE" sz="4400" dirty="0">
              <a:solidFill>
                <a:schemeClr val="bg1"/>
              </a:solidFill>
            </a:endParaRPr>
          </a:p>
          <a:p>
            <a:pPr algn="ctr"/>
            <a:r>
              <a:rPr lang="es-PE" sz="4400" dirty="0"/>
              <a:t>2018 - II</a:t>
            </a:r>
          </a:p>
        </p:txBody>
      </p:sp>
    </p:spTree>
    <p:extLst>
      <p:ext uri="{BB962C8B-B14F-4D97-AF65-F5344CB8AC3E}">
        <p14:creationId xmlns:p14="http://schemas.microsoft.com/office/powerpoint/2010/main" val="1446908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2"/>
            <a:ext cx="10812780" cy="1311192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Algoritmo de juego humano – máquina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DF178632-3C78-483D-A861-48652C4460BA}"/>
              </a:ext>
            </a:extLst>
          </p:cNvPr>
          <p:cNvGrpSpPr/>
          <p:nvPr/>
        </p:nvGrpSpPr>
        <p:grpSpPr>
          <a:xfrm>
            <a:off x="693420" y="1780674"/>
            <a:ext cx="10844096" cy="1608371"/>
            <a:chOff x="685800" y="1820629"/>
            <a:chExt cx="10844096" cy="1608371"/>
          </a:xfrm>
        </p:grpSpPr>
        <p:sp>
          <p:nvSpPr>
            <p:cNvPr id="4" name="4 Subtítulo">
              <a:extLst>
                <a:ext uri="{FF2B5EF4-FFF2-40B4-BE49-F238E27FC236}">
                  <a16:creationId xmlns:a16="http://schemas.microsoft.com/office/drawing/2014/main" id="{0B5A6CEE-F423-44FC-9945-8C446BC5FAD9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057049" y="2327634"/>
              <a:ext cx="4472847" cy="594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marL="64008" indent="0" algn="l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400" kern="1200" baseline="0">
                  <a:solidFill>
                    <a:schemeClr val="tx2"/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2"/>
                </a:buClr>
                <a:buFont typeface="Georgia" pitchFamily="18" charset="0"/>
                <a:buNone/>
                <a:defRPr sz="26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2pPr>
              <a:lvl3pPr marL="9144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4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3pPr>
              <a:lvl4pPr marL="13716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chemeClr val="accent1"/>
                </a:buClr>
                <a:buFont typeface="Wingdings 2" pitchFamily="18" charset="2"/>
                <a:buNone/>
                <a:defRPr sz="2200" kern="1200">
                  <a:solidFill>
                    <a:schemeClr val="tx1"/>
                  </a:solidFill>
                  <a:latin typeface="Arial" pitchFamily="34" charset="0"/>
                  <a:ea typeface="+mn-ea"/>
                  <a:cs typeface="Arial" pitchFamily="34" charset="0"/>
                </a:defRPr>
              </a:lvl4pPr>
              <a:lvl5pPr marL="1828800" indent="0" algn="ctr" rtl="0" eaLnBrk="0" fontAlgn="base" hangingPunct="0">
                <a:spcBef>
                  <a:spcPts val="300"/>
                </a:spcBef>
                <a:spcAft>
                  <a:spcPct val="0"/>
                </a:spcAft>
                <a:buClr>
                  <a:srgbClr val="9BBB59"/>
                </a:buClr>
                <a:buFont typeface="Georgia" pitchFamily="18" charset="0"/>
                <a:buNone/>
                <a:defRPr sz="2000" kern="1200">
                  <a:solidFill>
                    <a:srgbClr val="9BBB59"/>
                  </a:solidFill>
                  <a:latin typeface="Arial" pitchFamily="34" charset="0"/>
                  <a:ea typeface="+mn-ea"/>
                  <a:cs typeface="Arial" pitchFamily="34" charset="0"/>
                </a:defRPr>
              </a:lvl5pPr>
              <a:lvl6pPr marL="22860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8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6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500" kern="120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rtl="0" eaLnBrk="1" latinLnBrk="0" hangingPunct="1">
                <a:spcBef>
                  <a:spcPts val="300"/>
                </a:spcBef>
                <a:buClr>
                  <a:schemeClr val="accent3"/>
                </a:buClr>
                <a:buFont typeface="Georgia"/>
                <a:buNone/>
                <a:defRPr kumimoji="0" sz="1400" kern="1200" baseline="0">
                  <a:solidFill>
                    <a:schemeClr val="accent3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63500" algn="just">
                <a:defRPr/>
              </a:pPr>
              <a:r>
                <a:rPr lang="es-PE" sz="22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No se requiere mucho conocimiento.</a:t>
              </a:r>
            </a:p>
          </p:txBody>
        </p:sp>
        <p:grpSp>
          <p:nvGrpSpPr>
            <p:cNvPr id="19" name="Grupo 18">
              <a:extLst>
                <a:ext uri="{FF2B5EF4-FFF2-40B4-BE49-F238E27FC236}">
                  <a16:creationId xmlns:a16="http://schemas.microsoft.com/office/drawing/2014/main" id="{137D137E-EE61-4183-BA77-228C158B3BC7}"/>
                </a:ext>
              </a:extLst>
            </p:cNvPr>
            <p:cNvGrpSpPr/>
            <p:nvPr/>
          </p:nvGrpSpPr>
          <p:grpSpPr>
            <a:xfrm>
              <a:off x="685800" y="1820629"/>
              <a:ext cx="5952056" cy="1608371"/>
              <a:chOff x="2521384" y="3904349"/>
              <a:chExt cx="5952056" cy="1608371"/>
            </a:xfrm>
          </p:grpSpPr>
          <p:grpSp>
            <p:nvGrpSpPr>
              <p:cNvPr id="16" name="Grupo 15">
                <a:extLst>
                  <a:ext uri="{FF2B5EF4-FFF2-40B4-BE49-F238E27FC236}">
                    <a16:creationId xmlns:a16="http://schemas.microsoft.com/office/drawing/2014/main" id="{C9689989-415B-47BE-BAE8-ABB371F34CA9}"/>
                  </a:ext>
                </a:extLst>
              </p:cNvPr>
              <p:cNvGrpSpPr/>
              <p:nvPr/>
            </p:nvGrpSpPr>
            <p:grpSpPr>
              <a:xfrm>
                <a:off x="2521384" y="3904349"/>
                <a:ext cx="5335672" cy="594360"/>
                <a:chOff x="2868094" y="3860139"/>
                <a:chExt cx="5335672" cy="594360"/>
              </a:xfrm>
            </p:grpSpPr>
            <p:sp>
              <p:nvSpPr>
                <p:cNvPr id="5" name="Rectángulo 4">
                  <a:extLst>
                    <a:ext uri="{FF2B5EF4-FFF2-40B4-BE49-F238E27FC236}">
                      <a16:creationId xmlns:a16="http://schemas.microsoft.com/office/drawing/2014/main" id="{A3C31E75-ED25-48C6-BA8B-95D2FC73FF76}"/>
                    </a:ext>
                  </a:extLst>
                </p:cNvPr>
                <p:cNvSpPr/>
                <p:nvPr/>
              </p:nvSpPr>
              <p:spPr>
                <a:xfrm>
                  <a:off x="2868094" y="3860139"/>
                  <a:ext cx="2263140" cy="594360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PE" dirty="0"/>
                    <a:t>AGENTES EN CONFLICTO</a:t>
                  </a:r>
                </a:p>
              </p:txBody>
            </p:sp>
            <p:sp>
              <p:nvSpPr>
                <p:cNvPr id="6" name="Rectángulo 5">
                  <a:extLst>
                    <a:ext uri="{FF2B5EF4-FFF2-40B4-BE49-F238E27FC236}">
                      <a16:creationId xmlns:a16="http://schemas.microsoft.com/office/drawing/2014/main" id="{65DDC260-3034-4983-8110-D22AC5C4B499}"/>
                    </a:ext>
                  </a:extLst>
                </p:cNvPr>
                <p:cNvSpPr/>
                <p:nvPr/>
              </p:nvSpPr>
              <p:spPr>
                <a:xfrm>
                  <a:off x="5940626" y="3860139"/>
                  <a:ext cx="2263140" cy="594360"/>
                </a:xfrm>
                <a:prstGeom prst="rect">
                  <a:avLst/>
                </a:prstGeom>
                <a:ln w="38100"/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s-PE" dirty="0"/>
                    <a:t>PROBLEMAS DE BÚSQUEDA</a:t>
                  </a:r>
                </a:p>
              </p:txBody>
            </p:sp>
            <p:cxnSp>
              <p:nvCxnSpPr>
                <p:cNvPr id="10" name="Conector: curvado 9">
                  <a:extLst>
                    <a:ext uri="{FF2B5EF4-FFF2-40B4-BE49-F238E27FC236}">
                      <a16:creationId xmlns:a16="http://schemas.microsoft.com/office/drawing/2014/main" id="{8B7DE382-5341-43E7-A653-00F7C1475BCC}"/>
                    </a:ext>
                  </a:extLst>
                </p:cNvPr>
                <p:cNvCxnSpPr>
                  <a:cxnSpLocks/>
                  <a:stCxn id="5" idx="3"/>
                  <a:endCxn id="6" idx="1"/>
                </p:cNvCxnSpPr>
                <p:nvPr/>
              </p:nvCxnSpPr>
              <p:spPr>
                <a:xfrm>
                  <a:off x="5131234" y="4157319"/>
                  <a:ext cx="809392" cy="12700"/>
                </a:xfrm>
                <a:prstGeom prst="curvedConnector3">
                  <a:avLst>
                    <a:gd name="adj1" fmla="val 50000"/>
                  </a:avLst>
                </a:prstGeom>
                <a:ln w="38100">
                  <a:prstDash val="dash"/>
                  <a:tailEnd type="triangle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" name="Rectángulo 10">
                <a:extLst>
                  <a:ext uri="{FF2B5EF4-FFF2-40B4-BE49-F238E27FC236}">
                    <a16:creationId xmlns:a16="http://schemas.microsoft.com/office/drawing/2014/main" id="{18B9FB17-2929-4083-B094-9CC3DB134CDD}"/>
                  </a:ext>
                </a:extLst>
              </p:cNvPr>
              <p:cNvSpPr/>
              <p:nvPr/>
            </p:nvSpPr>
            <p:spPr>
              <a:xfrm>
                <a:off x="4977532" y="4918360"/>
                <a:ext cx="1633654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ADVERSARIO 1</a:t>
                </a:r>
              </a:p>
            </p:txBody>
          </p:sp>
          <p:sp>
            <p:nvSpPr>
              <p:cNvPr id="12" name="Rectángulo 11">
                <a:extLst>
                  <a:ext uri="{FF2B5EF4-FFF2-40B4-BE49-F238E27FC236}">
                    <a16:creationId xmlns:a16="http://schemas.microsoft.com/office/drawing/2014/main" id="{D0433F33-A012-4233-89D8-949CF0FEE69D}"/>
                  </a:ext>
                </a:extLst>
              </p:cNvPr>
              <p:cNvSpPr/>
              <p:nvPr/>
            </p:nvSpPr>
            <p:spPr>
              <a:xfrm>
                <a:off x="6839786" y="4918360"/>
                <a:ext cx="1633654" cy="594360"/>
              </a:xfrm>
              <a:prstGeom prst="rect">
                <a:avLst/>
              </a:prstGeom>
              <a:ln w="38100"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PE" dirty="0"/>
                  <a:t>ADVERSARIO 2</a:t>
                </a:r>
              </a:p>
            </p:txBody>
          </p:sp>
          <p:cxnSp>
            <p:nvCxnSpPr>
              <p:cNvPr id="13" name="Conector: curvado 12">
                <a:extLst>
                  <a:ext uri="{FF2B5EF4-FFF2-40B4-BE49-F238E27FC236}">
                    <a16:creationId xmlns:a16="http://schemas.microsoft.com/office/drawing/2014/main" id="{1980C5FF-030F-4DF1-8410-050DE4BE4643}"/>
                  </a:ext>
                </a:extLst>
              </p:cNvPr>
              <p:cNvCxnSpPr>
                <a:cxnSpLocks/>
                <a:stCxn id="6" idx="2"/>
                <a:endCxn id="11" idx="0"/>
              </p:cNvCxnSpPr>
              <p:nvPr/>
            </p:nvCxnSpPr>
            <p:spPr>
              <a:xfrm rot="5400000">
                <a:off x="6050098" y="4242971"/>
                <a:ext cx="419651" cy="931127"/>
              </a:xfrm>
              <a:prstGeom prst="curvedConnector3">
                <a:avLst>
                  <a:gd name="adj1" fmla="val 50000"/>
                </a:avLst>
              </a:prstGeom>
              <a:ln w="38100"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Conector: curvado 16">
                <a:extLst>
                  <a:ext uri="{FF2B5EF4-FFF2-40B4-BE49-F238E27FC236}">
                    <a16:creationId xmlns:a16="http://schemas.microsoft.com/office/drawing/2014/main" id="{0A546FC3-AE0F-4A09-8A97-97AD9072CA40}"/>
                  </a:ext>
                </a:extLst>
              </p:cNvPr>
              <p:cNvCxnSpPr>
                <a:cxnSpLocks/>
                <a:stCxn id="6" idx="2"/>
                <a:endCxn id="12" idx="0"/>
              </p:cNvCxnSpPr>
              <p:nvPr/>
            </p:nvCxnSpPr>
            <p:spPr>
              <a:xfrm rot="16200000" flipH="1">
                <a:off x="6981224" y="4242970"/>
                <a:ext cx="419651" cy="931127"/>
              </a:xfrm>
              <a:prstGeom prst="curvedConnector3">
                <a:avLst>
                  <a:gd name="adj1" fmla="val 50000"/>
                </a:avLst>
              </a:prstGeom>
              <a:ln w="38100">
                <a:prstDash val="dash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2" name="4 Subtítulo">
            <a:extLst>
              <a:ext uri="{FF2B5EF4-FFF2-40B4-BE49-F238E27FC236}">
                <a16:creationId xmlns:a16="http://schemas.microsoft.com/office/drawing/2014/main" id="{17FDC66C-DC53-479C-A49C-6C2BEFE9A6C0}"/>
              </a:ext>
            </a:extLst>
          </p:cNvPr>
          <p:cNvSpPr txBox="1">
            <a:spLocks/>
          </p:cNvSpPr>
          <p:nvPr/>
        </p:nvSpPr>
        <p:spPr bwMode="auto">
          <a:xfrm>
            <a:off x="685800" y="3896050"/>
            <a:ext cx="10812780" cy="2163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ELEMENTOS:</a:t>
            </a:r>
          </a:p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Jugadores: sean personas, empresas, etc.</a:t>
            </a:r>
          </a:p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Estrategias: operadores o acciones.</a:t>
            </a:r>
          </a:p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Resultados o valor del juego.</a:t>
            </a:r>
          </a:p>
          <a:p>
            <a:pPr marL="406400" indent="-342900" algn="just">
              <a:buFont typeface="Arial" panose="020B0604020202020204" pitchFamily="34" charset="0"/>
              <a:buChar char="•"/>
              <a:defRPr/>
            </a:pPr>
            <a:r>
              <a:rPr lang="es-PE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Conjunto de pasos para el jugador.</a:t>
            </a:r>
          </a:p>
        </p:txBody>
      </p:sp>
      <p:pic>
        <p:nvPicPr>
          <p:cNvPr id="1026" name="Picture 2" descr="Resultado de imagen para algoritmo de juego humano maquina">
            <a:extLst>
              <a:ext uri="{FF2B5EF4-FFF2-40B4-BE49-F238E27FC236}">
                <a16:creationId xmlns:a16="http://schemas.microsoft.com/office/drawing/2014/main" id="{B1AA11B4-F15F-4AB6-9982-1B0C1D19D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4669" y="3896050"/>
            <a:ext cx="3817854" cy="2082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73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Estrategias de juego de máquina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29DC68E-291F-48E3-A20E-694C188EA9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411067"/>
              </p:ext>
            </p:extLst>
          </p:nvPr>
        </p:nvGraphicFramePr>
        <p:xfrm>
          <a:off x="1276684" y="1717975"/>
          <a:ext cx="9638632" cy="3662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17753">
                  <a:extLst>
                    <a:ext uri="{9D8B030D-6E8A-4147-A177-3AD203B41FA5}">
                      <a16:colId xmlns:a16="http://schemas.microsoft.com/office/drawing/2014/main" val="2038311458"/>
                    </a:ext>
                  </a:extLst>
                </a:gridCol>
                <a:gridCol w="2141640">
                  <a:extLst>
                    <a:ext uri="{9D8B030D-6E8A-4147-A177-3AD203B41FA5}">
                      <a16:colId xmlns:a16="http://schemas.microsoft.com/office/drawing/2014/main" val="2804668428"/>
                    </a:ext>
                  </a:extLst>
                </a:gridCol>
                <a:gridCol w="4779239">
                  <a:extLst>
                    <a:ext uri="{9D8B030D-6E8A-4147-A177-3AD203B41FA5}">
                      <a16:colId xmlns:a16="http://schemas.microsoft.com/office/drawing/2014/main" val="19904466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Dificultad 0: PRINCIPIANTE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No determinístico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Alto grado de incertidumbre.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Comportamiento emergente.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Se selecciona de forma aleatoria.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Ejemplo: redes neuronales.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422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Dificultad 1: NORMAL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Primero el mejor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Se selecciona la mejor jugada.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129321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algn="ctr"/>
                      <a:r>
                        <a:rPr lang="es-PE" dirty="0"/>
                        <a:t>Dificultad 2: EXPERTO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Min – </a:t>
                      </a:r>
                      <a:r>
                        <a:rPr lang="es-PE" dirty="0" err="1"/>
                        <a:t>max</a:t>
                      </a:r>
                      <a:endParaRPr lang="es-P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Minimizar la pérdida máxima esperada.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Es un algoritmo recursivo.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Elegir el mejor movimiento para ti mismo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Tu contrincante escogerá el peor para ti.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65662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P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dirty="0"/>
                        <a:t>Mejor diferencia de utilidades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es-PE" dirty="0"/>
                        <a:t>Se selecciona la jugada que genera mayor diferencia utilidades entre la jugada de la máquina y la mejor jugada para el humano.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0953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3861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Algoritmo Min – Max</a:t>
            </a:r>
          </a:p>
        </p:txBody>
      </p:sp>
      <p:sp>
        <p:nvSpPr>
          <p:cNvPr id="16" name="4 Subtítulo">
            <a:extLst>
              <a:ext uri="{FF2B5EF4-FFF2-40B4-BE49-F238E27FC236}">
                <a16:creationId xmlns:a16="http://schemas.microsoft.com/office/drawing/2014/main" id="{1742D546-41F2-4512-9CA1-87B6CF8B64DC}"/>
              </a:ext>
            </a:extLst>
          </p:cNvPr>
          <p:cNvSpPr txBox="1">
            <a:spLocks/>
          </p:cNvSpPr>
          <p:nvPr/>
        </p:nvSpPr>
        <p:spPr bwMode="auto">
          <a:xfrm>
            <a:off x="685801" y="1280161"/>
            <a:ext cx="5410200" cy="4278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400" kern="1200" baseline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None/>
              <a:defRPr sz="2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itchFamily="18" charset="0"/>
              <a:buNone/>
              <a:defRPr sz="2000" kern="1200">
                <a:solidFill>
                  <a:srgbClr val="9BBB59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algn="just">
              <a:defRPr/>
            </a:pPr>
            <a:r>
              <a:rPr lang="es-PE" dirty="0">
                <a:solidFill>
                  <a:schemeClr val="tx1"/>
                </a:solidFill>
              </a:rPr>
              <a:t>El algoritmo de min - </a:t>
            </a:r>
            <a:r>
              <a:rPr lang="es-PE" dirty="0" err="1">
                <a:solidFill>
                  <a:schemeClr val="tx1"/>
                </a:solidFill>
              </a:rPr>
              <a:t>max</a:t>
            </a:r>
            <a:r>
              <a:rPr lang="es-PE" dirty="0">
                <a:solidFill>
                  <a:schemeClr val="tx1"/>
                </a:solidFill>
              </a:rPr>
              <a:t> consiste en la elección del mejor movimiento para el computador, suponiendo que el contrincante escogerá uno que lo pueda perjudicar.</a:t>
            </a:r>
            <a:endParaRPr lang="es-ES" sz="2200" dirty="0">
              <a:solidFill>
                <a:schemeClr val="tx1"/>
              </a:solidFill>
            </a:endParaRP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3E7694E-E18E-40ED-B626-67C81FF55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25860" y="1394309"/>
            <a:ext cx="5509881" cy="416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787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5F138657-5FCF-4CA4-9C53-CF24B51910D0}"/>
              </a:ext>
            </a:extLst>
          </p:cNvPr>
          <p:cNvGrpSpPr/>
          <p:nvPr/>
        </p:nvGrpSpPr>
        <p:grpSpPr>
          <a:xfrm>
            <a:off x="919008" y="1017659"/>
            <a:ext cx="10353984" cy="4822681"/>
            <a:chOff x="1285369" y="854849"/>
            <a:chExt cx="10353984" cy="4822681"/>
          </a:xfrm>
        </p:grpSpPr>
        <p:grpSp>
          <p:nvGrpSpPr>
            <p:cNvPr id="10" name="Grupo 9">
              <a:extLst>
                <a:ext uri="{FF2B5EF4-FFF2-40B4-BE49-F238E27FC236}">
                  <a16:creationId xmlns:a16="http://schemas.microsoft.com/office/drawing/2014/main" id="{DAA20C2A-69BC-4BE6-858F-8E703C3D26D6}"/>
                </a:ext>
              </a:extLst>
            </p:cNvPr>
            <p:cNvGrpSpPr/>
            <p:nvPr/>
          </p:nvGrpSpPr>
          <p:grpSpPr>
            <a:xfrm>
              <a:off x="1285369" y="854849"/>
              <a:ext cx="5146654" cy="4624865"/>
              <a:chOff x="1285369" y="854849"/>
              <a:chExt cx="5146654" cy="4624865"/>
            </a:xfrm>
          </p:grpSpPr>
          <p:sp>
            <p:nvSpPr>
              <p:cNvPr id="16" name="4 Subtítulo">
                <a:extLst>
                  <a:ext uri="{FF2B5EF4-FFF2-40B4-BE49-F238E27FC236}">
                    <a16:creationId xmlns:a16="http://schemas.microsoft.com/office/drawing/2014/main" id="{1742D546-41F2-4512-9CA1-87B6CF8B64DC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689280" y="854849"/>
                <a:ext cx="2133600" cy="5005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ESTADO INICIAL</a:t>
                </a:r>
                <a:endParaRPr lang="es-ES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4 Subtítulo">
                <a:extLst>
                  <a:ext uri="{FF2B5EF4-FFF2-40B4-BE49-F238E27FC236}">
                    <a16:creationId xmlns:a16="http://schemas.microsoft.com/office/drawing/2014/main" id="{F5B62AB2-EFED-4DF0-A730-302F8507484E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2388036" y="3489959"/>
                <a:ext cx="2941320" cy="5005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CONDICIÓN TERMINAL</a:t>
                </a:r>
                <a:endParaRPr lang="es-ES" sz="22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2" name="Imagen 1">
                <a:extLst>
                  <a:ext uri="{FF2B5EF4-FFF2-40B4-BE49-F238E27FC236}">
                    <a16:creationId xmlns:a16="http://schemas.microsoft.com/office/drawing/2014/main" id="{8277039C-8968-40CE-B5A1-DDD3666EB2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786084" y="1361639"/>
                <a:ext cx="1939992" cy="1881206"/>
              </a:xfrm>
              <a:prstGeom prst="rect">
                <a:avLst/>
              </a:prstGeom>
            </p:spPr>
          </p:pic>
          <p:pic>
            <p:nvPicPr>
              <p:cNvPr id="4" name="Imagen 3">
                <a:extLst>
                  <a:ext uri="{FF2B5EF4-FFF2-40B4-BE49-F238E27FC236}">
                    <a16:creationId xmlns:a16="http://schemas.microsoft.com/office/drawing/2014/main" id="{B5F2EFAC-CEC7-4596-B5C6-39574DC91D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85369" y="3990468"/>
                <a:ext cx="5146654" cy="1489246"/>
              </a:xfrm>
              <a:prstGeom prst="rect">
                <a:avLst/>
              </a:prstGeom>
            </p:spPr>
          </p:pic>
        </p:grp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DB4C7F29-41A0-4296-A38D-A5A624F57864}"/>
                </a:ext>
              </a:extLst>
            </p:cNvPr>
            <p:cNvGrpSpPr/>
            <p:nvPr/>
          </p:nvGrpSpPr>
          <p:grpSpPr>
            <a:xfrm>
              <a:off x="6871091" y="854849"/>
              <a:ext cx="4768262" cy="4822681"/>
              <a:chOff x="6871091" y="854849"/>
              <a:chExt cx="4768262" cy="4822681"/>
            </a:xfrm>
          </p:grpSpPr>
          <p:sp>
            <p:nvSpPr>
              <p:cNvPr id="7" name="4 Subtítulo">
                <a:extLst>
                  <a:ext uri="{FF2B5EF4-FFF2-40B4-BE49-F238E27FC236}">
                    <a16:creationId xmlns:a16="http://schemas.microsoft.com/office/drawing/2014/main" id="{14001179-0353-4C44-A45F-BD4260B427C0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7811964" y="3489959"/>
                <a:ext cx="2886516" cy="5005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FUNCIÓN DE UTILIDAD</a:t>
                </a:r>
                <a:endParaRPr lang="es-ES" sz="2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4 Subtítulo">
                <a:extLst>
                  <a:ext uri="{FF2B5EF4-FFF2-40B4-BE49-F238E27FC236}">
                    <a16:creationId xmlns:a16="http://schemas.microsoft.com/office/drawing/2014/main" id="{9E275E76-4B9B-48C7-9D4F-EA7D6DCC4627}"/>
                  </a:ext>
                </a:extLst>
              </p:cNvPr>
              <p:cNvSpPr txBox="1">
                <a:spLocks/>
              </p:cNvSpPr>
              <p:nvPr/>
            </p:nvSpPr>
            <p:spPr bwMode="auto">
              <a:xfrm>
                <a:off x="8188422" y="854849"/>
                <a:ext cx="2133600" cy="5005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64008" indent="0" algn="l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400" kern="1200" baseline="0">
                    <a:solidFill>
                      <a:schemeClr val="tx2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1pPr>
                <a:lvl2pPr marL="4572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2"/>
                  </a:buClr>
                  <a:buFont typeface="Georgia" pitchFamily="18" charset="0"/>
                  <a:buNone/>
                  <a:defRPr sz="26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4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chemeClr val="accent1"/>
                  </a:buClr>
                  <a:buFont typeface="Wingdings 2" pitchFamily="18" charset="2"/>
                  <a:buNone/>
                  <a:defRPr sz="2200"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indent="0" algn="ctr" rtl="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itchFamily="18" charset="0"/>
                  <a:buNone/>
                  <a:defRPr sz="2000" kern="1200">
                    <a:solidFill>
                      <a:srgbClr val="9BBB59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8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6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500" kern="120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rtl="0" eaLnBrk="1" latinLnBrk="0" hangingPunct="1">
                  <a:spcBef>
                    <a:spcPts val="300"/>
                  </a:spcBef>
                  <a:buClr>
                    <a:schemeClr val="accent3"/>
                  </a:buClr>
                  <a:buFont typeface="Georgia"/>
                  <a:buNone/>
                  <a:defRPr kumimoji="0" sz="1400" kern="1200" baseline="0">
                    <a:solidFill>
                      <a:schemeClr val="accent3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3500" algn="ctr">
                  <a:defRPr/>
                </a:pPr>
                <a:r>
                  <a:rPr lang="es-PE" sz="2200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OPERADORES</a:t>
                </a:r>
                <a:endParaRPr lang="es-ES" sz="2200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3" name="Imagen 2">
                <a:extLst>
                  <a:ext uri="{FF2B5EF4-FFF2-40B4-BE49-F238E27FC236}">
                    <a16:creationId xmlns:a16="http://schemas.microsoft.com/office/drawing/2014/main" id="{501E882A-FFBD-4BFD-ADA4-1E737CFB656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871091" y="1215191"/>
                <a:ext cx="4768262" cy="2274768"/>
              </a:xfrm>
              <a:prstGeom prst="rect">
                <a:avLst/>
              </a:prstGeom>
            </p:spPr>
          </p:pic>
          <p:pic>
            <p:nvPicPr>
              <p:cNvPr id="5" name="Imagen 4">
                <a:extLst>
                  <a:ext uri="{FF2B5EF4-FFF2-40B4-BE49-F238E27FC236}">
                    <a16:creationId xmlns:a16="http://schemas.microsoft.com/office/drawing/2014/main" id="{D8A7EE05-2360-415B-9193-BDA0900A1B2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7049063" y="3990468"/>
                <a:ext cx="4412318" cy="1687062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15330028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CDCD4A-A784-4BF6-8BBF-667B6F80FA1E}"/>
              </a:ext>
            </a:extLst>
          </p:cNvPr>
          <p:cNvSpPr txBox="1">
            <a:spLocks/>
          </p:cNvSpPr>
          <p:nvPr/>
        </p:nvSpPr>
        <p:spPr>
          <a:xfrm>
            <a:off x="685800" y="469483"/>
            <a:ext cx="10949940" cy="141646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PE" b="1" dirty="0"/>
              <a:t>Algoritmo alfa – beta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ABA95CA-5262-4AE5-8C61-140075A5C19C}"/>
              </a:ext>
            </a:extLst>
          </p:cNvPr>
          <p:cNvSpPr/>
          <p:nvPr/>
        </p:nvSpPr>
        <p:spPr>
          <a:xfrm>
            <a:off x="685799" y="1328282"/>
            <a:ext cx="109499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PE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una técnica de búsqueda que reduce el número de nodos evaluados en un árbol de juego por el algoritmo Min – Max. Se trata de una técnica muy utilizada en programas de juegos entre adversarios</a:t>
            </a:r>
            <a:endParaRPr lang="es-PE" sz="2400" dirty="0"/>
          </a:p>
        </p:txBody>
      </p:sp>
      <p:pic>
        <p:nvPicPr>
          <p:cNvPr id="1026" name="Picture 2" descr="Resultado de imagen para algoritmo alfa beta">
            <a:extLst>
              <a:ext uri="{FF2B5EF4-FFF2-40B4-BE49-F238E27FC236}">
                <a16:creationId xmlns:a16="http://schemas.microsoft.com/office/drawing/2014/main" id="{B400470C-0C83-4A09-85D7-DF837641E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3566" y="2599497"/>
            <a:ext cx="7054404" cy="3580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11675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250</Words>
  <Application>Microsoft Office PowerPoint</Application>
  <PresentationFormat>Panorámica</PresentationFormat>
  <Paragraphs>41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Georgia</vt:lpstr>
      <vt:lpstr>Times New Roman</vt:lpstr>
      <vt:lpstr>Retrospección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Sergio Arteaga Bonelli</dc:creator>
  <cp:lastModifiedBy>Sergio Arteaga Bonelli</cp:lastModifiedBy>
  <cp:revision>43</cp:revision>
  <dcterms:created xsi:type="dcterms:W3CDTF">2018-09-08T03:00:19Z</dcterms:created>
  <dcterms:modified xsi:type="dcterms:W3CDTF">2018-09-17T03:40:07Z</dcterms:modified>
</cp:coreProperties>
</file>