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8"/>
  </p:notesMasterIdLst>
  <p:handoutMasterIdLst>
    <p:handoutMasterId r:id="rId9"/>
  </p:handoutMasterIdLst>
  <p:sldIdLst>
    <p:sldId id="259" r:id="rId2"/>
    <p:sldId id="260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3" autoAdjust="0"/>
    <p:restoredTop sz="94214" autoAdjust="0"/>
  </p:normalViewPr>
  <p:slideViewPr>
    <p:cSldViewPr snapToGrid="0">
      <p:cViewPr>
        <p:scale>
          <a:sx n="40" d="100"/>
          <a:sy n="40" d="100"/>
        </p:scale>
        <p:origin x="132" y="7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176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841983A-582F-4208-8A91-E9B0997C14F7}" type="datetime1">
              <a:rPr lang="es-ES" smtClean="0"/>
              <a:t>02/09/2018</a:t>
            </a:fld>
            <a:endParaRPr lang="es-ES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7DFEF1F-C9E1-4700-A605-C91244FA2371}" type="datetime1">
              <a:rPr lang="es-ES" noProof="0" smtClean="0"/>
              <a:t>02/09/2018</a:t>
            </a:fld>
            <a:endParaRPr lang="es-ES" noProof="0" dirty="0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1A97882-8C28-45FD-93DE-FDF0DF4E2031}" type="datetime1">
              <a:rPr lang="es-ES" noProof="0" smtClean="0"/>
              <a:t>02/09/2018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241722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1A97882-8C28-45FD-93DE-FDF0DF4E2031}" type="datetime1">
              <a:rPr lang="es-ES" noProof="0" smtClean="0"/>
              <a:t>02/09/2018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05859298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1A97882-8C28-45FD-93DE-FDF0DF4E2031}" type="datetime1">
              <a:rPr lang="es-ES" noProof="0" smtClean="0"/>
              <a:t>02/09/2018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81333496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es-ES" sz="1800" noProof="0" dirty="0"/>
          </a:p>
        </p:txBody>
      </p:sp>
      <p:cxnSp>
        <p:nvCxnSpPr>
          <p:cNvPr id="12" name="Conector recto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Editar los estilos de texto del patrón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Segundo nivel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Tercer nivel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Cuarto nivel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6" name="Marcador de posición de fecha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00F688C1-4093-445A-ACFD-68D29C72B492}" type="datetime1">
              <a:rPr lang="es-ES" noProof="0" smtClean="0"/>
              <a:t>02/09/2018</a:t>
            </a:fld>
            <a:endParaRPr lang="es-ES" noProof="0" dirty="0"/>
          </a:p>
        </p:txBody>
      </p:sp>
      <p:sp>
        <p:nvSpPr>
          <p:cNvPr id="7" name="Marcador de posición de pie de página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es-ES" noProof="0" dirty="0"/>
          </a:p>
        </p:txBody>
      </p:sp>
      <p:sp>
        <p:nvSpPr>
          <p:cNvPr id="8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0" dirty="0"/>
          </a:p>
        </p:txBody>
      </p:sp>
      <p:sp>
        <p:nvSpPr>
          <p:cNvPr id="10" name="Rectángulo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7" name="Marcador de contenido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Editar los estilos de texto del patrón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Segundo nivel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Tercer nivel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Cuarto nivel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Quinto nivel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1A97882-8C28-45FD-93DE-FDF0DF4E2031}" type="datetime1">
              <a:rPr lang="es-ES" noProof="0" smtClean="0"/>
              <a:t>02/09/2018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374246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1A97882-8C28-45FD-93DE-FDF0DF4E2031}" type="datetime1">
              <a:rPr lang="es-ES" noProof="0" smtClean="0"/>
              <a:t>02/09/2018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7725089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1A97882-8C28-45FD-93DE-FDF0DF4E2031}" type="datetime1">
              <a:rPr lang="es-ES" noProof="0" smtClean="0"/>
              <a:t>02/09/2018</a:t>
            </a:fld>
            <a:endParaRPr lang="es-E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74420600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1A97882-8C28-45FD-93DE-FDF0DF4E2031}" type="datetime1">
              <a:rPr lang="es-ES" noProof="0" smtClean="0"/>
              <a:t>02/09/2018</a:t>
            </a:fld>
            <a:endParaRPr lang="es-E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93433929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1A97882-8C28-45FD-93DE-FDF0DF4E2031}" type="datetime1">
              <a:rPr lang="es-ES" noProof="0" smtClean="0"/>
              <a:t>02/09/2018</a:t>
            </a:fld>
            <a:endParaRPr lang="es-E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559883472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6901-DEFC-4980-AD8B-B43044E72D1B}" type="datetimeFigureOut">
              <a:rPr lang="es-PE" smtClean="0"/>
              <a:t>2/09/2018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60080-8DC4-4C43-9726-38E8F6DBC4F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84799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pPr rtl="0"/>
            <a:fld id="{01A97882-8C28-45FD-93DE-FDF0DF4E2031}" type="datetime1">
              <a:rPr lang="es-ES" noProof="0" smtClean="0"/>
              <a:t>02/09/2018</a:t>
            </a:fld>
            <a:endParaRPr lang="es-E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es-E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9860EDB8-5305-433F-BE41-D7A86D811DB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17562516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1A97882-8C28-45FD-93DE-FDF0DF4E2031}" type="datetime1">
              <a:rPr lang="es-ES" noProof="0" smtClean="0"/>
              <a:t>02/09/2018</a:t>
            </a:fld>
            <a:endParaRPr lang="es-E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23505583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 rtl="0"/>
            <a:fld id="{01A97882-8C28-45FD-93DE-FDF0DF4E2031}" type="datetime1">
              <a:rPr lang="es-ES" noProof="0" smtClean="0"/>
              <a:t>02/09/2018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rtl="0"/>
            <a:fld id="{9860EDB8-5305-433F-BE41-D7A86D811DB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ángulo 10">
            <a:extLst>
              <a:ext uri="{FF2B5EF4-FFF2-40B4-BE49-F238E27FC236}">
                <a16:creationId xmlns:a16="http://schemas.microsoft.com/office/drawing/2014/main" id="{E59F6D49-40F8-4CFC-9DA3-556722AB2DD6}"/>
              </a:ext>
            </a:extLst>
          </p:cNvPr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es-ES" sz="1800" noProof="0" dirty="0"/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375D1F49-3C02-4EAC-9290-E0765DB510E1}"/>
              </a:ext>
            </a:extLst>
          </p:cNvPr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4445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61" r:id="rId12"/>
    <p:sldLayoutId id="2147483662" r:id="rId13"/>
    <p:sldLayoutId id="2147483663" r:id="rId14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DF7FFF-0F96-434D-B233-1500E2EBE36B}"/>
              </a:ext>
            </a:extLst>
          </p:cNvPr>
          <p:cNvSpPr txBox="1">
            <a:spLocks/>
          </p:cNvSpPr>
          <p:nvPr/>
        </p:nvSpPr>
        <p:spPr>
          <a:xfrm>
            <a:off x="0" y="286602"/>
            <a:ext cx="12192000" cy="2016116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PE" sz="4500" b="1" dirty="0">
                <a:solidFill>
                  <a:schemeClr val="tx1"/>
                </a:solidFill>
              </a:rPr>
              <a:t>Universidad Nacional Mayor de San Marcos</a:t>
            </a:r>
            <a:br>
              <a:rPr lang="es-PE" sz="4500" b="1" dirty="0">
                <a:solidFill>
                  <a:schemeClr val="tx1"/>
                </a:solidFill>
              </a:rPr>
            </a:br>
            <a:r>
              <a:rPr lang="es-PE" sz="4500" b="1" dirty="0">
                <a:solidFill>
                  <a:schemeClr val="tx1"/>
                </a:solidFill>
              </a:rPr>
              <a:t>Facultad de Ingeniería de Sistemas e Informática</a:t>
            </a:r>
            <a:br>
              <a:rPr lang="es-PE" sz="4500" b="1" dirty="0">
                <a:solidFill>
                  <a:schemeClr val="tx1"/>
                </a:solidFill>
              </a:rPr>
            </a:br>
            <a:r>
              <a:rPr lang="es-PE" sz="4500" b="1" dirty="0">
                <a:solidFill>
                  <a:schemeClr val="tx1"/>
                </a:solidFill>
              </a:rPr>
              <a:t>E.A.P Ingeniería de Sistemas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D58BA332-C14F-4CEB-91E9-04C6890A8349}"/>
              </a:ext>
            </a:extLst>
          </p:cNvPr>
          <p:cNvSpPr txBox="1">
            <a:spLocks/>
          </p:cNvSpPr>
          <p:nvPr/>
        </p:nvSpPr>
        <p:spPr>
          <a:xfrm>
            <a:off x="0" y="2024611"/>
            <a:ext cx="12192000" cy="2808777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PE" sz="55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MÉTODOS DE BÚSQUEDA CIEGA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ADFD8095-0128-4120-8304-E3ED14BEEFE2}"/>
              </a:ext>
            </a:extLst>
          </p:cNvPr>
          <p:cNvSpPr txBox="1">
            <a:spLocks/>
          </p:cNvSpPr>
          <p:nvPr/>
        </p:nvSpPr>
        <p:spPr>
          <a:xfrm>
            <a:off x="0" y="4555281"/>
            <a:ext cx="12192000" cy="201611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PE" sz="4400" i="1"/>
              <a:t>Inteligencia </a:t>
            </a:r>
            <a:r>
              <a:rPr lang="es-PE" sz="4400" i="1" dirty="0"/>
              <a:t>artificial</a:t>
            </a:r>
            <a:br>
              <a:rPr lang="es-PE" sz="4400" dirty="0"/>
            </a:br>
            <a:r>
              <a:rPr lang="es-PE" sz="3200" dirty="0">
                <a:solidFill>
                  <a:schemeClr val="bg1"/>
                </a:solidFill>
              </a:rPr>
              <a:t>D</a:t>
            </a:r>
            <a:endParaRPr lang="es-PE" sz="4400" dirty="0">
              <a:solidFill>
                <a:schemeClr val="bg1"/>
              </a:solidFill>
            </a:endParaRPr>
          </a:p>
          <a:p>
            <a:pPr algn="ctr"/>
            <a:r>
              <a:rPr lang="es-PE" sz="4400" dirty="0"/>
              <a:t>2018 - II</a:t>
            </a:r>
          </a:p>
        </p:txBody>
      </p:sp>
    </p:spTree>
    <p:extLst>
      <p:ext uri="{BB962C8B-B14F-4D97-AF65-F5344CB8AC3E}">
        <p14:creationId xmlns:p14="http://schemas.microsoft.com/office/powerpoint/2010/main" val="1446908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CDCD4A-A784-4BF6-8BBF-667B6F80FA1E}"/>
              </a:ext>
            </a:extLst>
          </p:cNvPr>
          <p:cNvSpPr txBox="1">
            <a:spLocks/>
          </p:cNvSpPr>
          <p:nvPr/>
        </p:nvSpPr>
        <p:spPr>
          <a:xfrm>
            <a:off x="685800" y="469482"/>
            <a:ext cx="10812780" cy="131119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PE" b="1" dirty="0"/>
              <a:t>Métodos de búsqueda ciega e informada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6DF71F4-BEE8-400A-B22D-8B816BC66B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532370"/>
              </p:ext>
            </p:extLst>
          </p:nvPr>
        </p:nvGraphicFramePr>
        <p:xfrm>
          <a:off x="2028190" y="1597795"/>
          <a:ext cx="8128000" cy="416614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982052962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4290876201"/>
                    </a:ext>
                  </a:extLst>
                </a:gridCol>
              </a:tblGrid>
              <a:tr h="531088">
                <a:tc>
                  <a:txBody>
                    <a:bodyPr/>
                    <a:lstStyle/>
                    <a:p>
                      <a:pPr algn="ctr"/>
                      <a:r>
                        <a:rPr lang="es-PE" sz="2400" dirty="0">
                          <a:solidFill>
                            <a:schemeClr val="tx1"/>
                          </a:solidFill>
                        </a:rPr>
                        <a:t>BÚSQUEDA CIEGA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2400" dirty="0">
                          <a:solidFill>
                            <a:schemeClr val="tx1"/>
                          </a:solidFill>
                        </a:rPr>
                        <a:t>BÚSQUEDA INFORMADA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03261263"/>
                  </a:ext>
                </a:extLst>
              </a:tr>
              <a:tr h="2168482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s-PE" dirty="0">
                          <a:solidFill>
                            <a:schemeClr val="tx1"/>
                          </a:solidFill>
                        </a:rPr>
                        <a:t>También llamada no informada.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s-PE" dirty="0">
                          <a:solidFill>
                            <a:schemeClr val="tx1"/>
                          </a:solidFill>
                        </a:rPr>
                        <a:t>No depende de información propia del problema.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s-PE" dirty="0">
                          <a:solidFill>
                            <a:schemeClr val="tx1"/>
                          </a:solidFill>
                        </a:rPr>
                        <a:t>Usan métodos generales para recorrer árboles de búsqueda.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s-PE" dirty="0">
                          <a:solidFill>
                            <a:schemeClr val="tx1"/>
                          </a:solidFill>
                        </a:rPr>
                        <a:t>Aplicables en cualquier circunstancia.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s-PE" dirty="0">
                          <a:solidFill>
                            <a:schemeClr val="tx1"/>
                          </a:solidFill>
                        </a:rPr>
                        <a:t>En el peor de los casos recorren todos los nodos de un árbol.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s-PE" dirty="0">
                          <a:solidFill>
                            <a:schemeClr val="tx1"/>
                          </a:solidFill>
                        </a:rPr>
                        <a:t>Basada en un conocimiento del problema.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s-PE" dirty="0">
                          <a:solidFill>
                            <a:schemeClr val="tx1"/>
                          </a:solidFill>
                        </a:rPr>
                        <a:t>Usada en problemas más complejos.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62270111"/>
                  </a:ext>
                </a:extLst>
              </a:tr>
              <a:tr h="134905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PE" dirty="0">
                          <a:solidFill>
                            <a:schemeClr val="tx1"/>
                          </a:solidFill>
                        </a:rPr>
                        <a:t>En profundidad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PE" dirty="0">
                          <a:solidFill>
                            <a:schemeClr val="tx1"/>
                          </a:solidFill>
                        </a:rPr>
                        <a:t>En amplitud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PE" dirty="0">
                          <a:solidFill>
                            <a:schemeClr val="tx1"/>
                          </a:solidFill>
                        </a:rPr>
                        <a:t>No determinística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PE" dirty="0">
                          <a:solidFill>
                            <a:schemeClr val="tx1"/>
                          </a:solidFill>
                        </a:rPr>
                        <a:t>Ascenso a la colina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PE" dirty="0">
                          <a:solidFill>
                            <a:schemeClr val="tx1"/>
                          </a:solidFill>
                        </a:rPr>
                        <a:t>Primero el mejor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PE" dirty="0">
                          <a:solidFill>
                            <a:schemeClr val="tx1"/>
                          </a:solidFill>
                        </a:rPr>
                        <a:t>Ramificación y acotación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PE" dirty="0">
                          <a:solidFill>
                            <a:schemeClr val="tx1"/>
                          </a:solidFill>
                        </a:rPr>
                        <a:t>A*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76922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9730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CDCD4A-A784-4BF6-8BBF-667B6F80FA1E}"/>
              </a:ext>
            </a:extLst>
          </p:cNvPr>
          <p:cNvSpPr txBox="1">
            <a:spLocks/>
          </p:cNvSpPr>
          <p:nvPr/>
        </p:nvSpPr>
        <p:spPr>
          <a:xfrm>
            <a:off x="685800" y="469483"/>
            <a:ext cx="10949940" cy="141646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PE" b="1" dirty="0"/>
              <a:t>Árbol de estado</a:t>
            </a:r>
          </a:p>
        </p:txBody>
      </p:sp>
      <p:grpSp>
        <p:nvGrpSpPr>
          <p:cNvPr id="20" name="Grupo 19">
            <a:extLst>
              <a:ext uri="{FF2B5EF4-FFF2-40B4-BE49-F238E27FC236}">
                <a16:creationId xmlns:a16="http://schemas.microsoft.com/office/drawing/2014/main" id="{CCC0B13E-1AFC-4A9D-BC09-00A947409A00}"/>
              </a:ext>
            </a:extLst>
          </p:cNvPr>
          <p:cNvGrpSpPr/>
          <p:nvPr/>
        </p:nvGrpSpPr>
        <p:grpSpPr>
          <a:xfrm>
            <a:off x="1538574" y="1598220"/>
            <a:ext cx="9114852" cy="4276792"/>
            <a:chOff x="789994" y="1621080"/>
            <a:chExt cx="9114852" cy="4276792"/>
          </a:xfrm>
        </p:grpSpPr>
        <p:grpSp>
          <p:nvGrpSpPr>
            <p:cNvPr id="18" name="Grupo 17">
              <a:extLst>
                <a:ext uri="{FF2B5EF4-FFF2-40B4-BE49-F238E27FC236}">
                  <a16:creationId xmlns:a16="http://schemas.microsoft.com/office/drawing/2014/main" id="{BDAA9692-EAFF-42FC-9B4D-6A8145493101}"/>
                </a:ext>
              </a:extLst>
            </p:cNvPr>
            <p:cNvGrpSpPr/>
            <p:nvPr/>
          </p:nvGrpSpPr>
          <p:grpSpPr>
            <a:xfrm>
              <a:off x="2416694" y="1621080"/>
              <a:ext cx="7488152" cy="2563059"/>
              <a:chOff x="1690313" y="1833888"/>
              <a:chExt cx="7488152" cy="2563059"/>
            </a:xfrm>
          </p:grpSpPr>
          <p:sp>
            <p:nvSpPr>
              <p:cNvPr id="6" name="4 Subtítulo">
                <a:extLst>
                  <a:ext uri="{FF2B5EF4-FFF2-40B4-BE49-F238E27FC236}">
                    <a16:creationId xmlns:a16="http://schemas.microsoft.com/office/drawing/2014/main" id="{1180EA46-5DB5-44EE-BC98-7B3366952202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7669705" y="2886361"/>
                <a:ext cx="1508760" cy="458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>
                <a:lvl1pPr marL="64008" indent="0" algn="l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itchFamily="18" charset="0"/>
                  <a:buNone/>
                  <a:defRPr sz="2400" kern="1200" baseline="0">
                    <a:solidFill>
                      <a:schemeClr val="tx2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1pPr>
                <a:lvl2pPr marL="457200" indent="0" algn="ctr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Font typeface="Georgia" pitchFamily="18" charset="0"/>
                  <a:buNone/>
                  <a:defRPr sz="26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2pPr>
                <a:lvl3pPr marL="914400" indent="0" algn="ctr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2" pitchFamily="18" charset="2"/>
                  <a:buNone/>
                  <a:defRPr sz="24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3pPr>
                <a:lvl4pPr marL="1371600" indent="0" algn="ctr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2" pitchFamily="18" charset="2"/>
                  <a:buNone/>
                  <a:defRPr sz="22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4pPr>
                <a:lvl5pPr marL="1828800" indent="0" algn="ctr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itchFamily="18" charset="0"/>
                  <a:buNone/>
                  <a:defRPr sz="2000" kern="1200">
                    <a:solidFill>
                      <a:srgbClr val="9BBB59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5pPr>
                <a:lvl6pPr marL="2286000" indent="0" algn="ctr" rtl="0" eaLnBrk="1" latinLnBrk="0" hangingPunct="1">
                  <a:spcBef>
                    <a:spcPts val="300"/>
                  </a:spcBef>
                  <a:buClr>
                    <a:schemeClr val="accent3"/>
                  </a:buClr>
                  <a:buFont typeface="Georgia"/>
                  <a:buNone/>
                  <a:defRPr kumimoji="0" sz="1800" kern="1200">
                    <a:solidFill>
                      <a:schemeClr val="accent3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rtl="0" eaLnBrk="1" latinLnBrk="0" hangingPunct="1">
                  <a:spcBef>
                    <a:spcPts val="300"/>
                  </a:spcBef>
                  <a:buClr>
                    <a:schemeClr val="accent3"/>
                  </a:buClr>
                  <a:buFont typeface="Georgia"/>
                  <a:buNone/>
                  <a:defRPr kumimoji="0" sz="1600" kern="1200">
                    <a:solidFill>
                      <a:schemeClr val="accent3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rtl="0" eaLnBrk="1" latinLnBrk="0" hangingPunct="1">
                  <a:spcBef>
                    <a:spcPts val="300"/>
                  </a:spcBef>
                  <a:buClr>
                    <a:schemeClr val="accent3"/>
                  </a:buClr>
                  <a:buFont typeface="Georgia"/>
                  <a:buNone/>
                  <a:defRPr kumimoji="0" sz="1500" kern="1200">
                    <a:solidFill>
                      <a:schemeClr val="accent3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rtl="0" eaLnBrk="1" latinLnBrk="0" hangingPunct="1">
                  <a:spcBef>
                    <a:spcPts val="300"/>
                  </a:spcBef>
                  <a:buClr>
                    <a:schemeClr val="accent3"/>
                  </a:buClr>
                  <a:buFont typeface="Georgia"/>
                  <a:buNone/>
                  <a:defRPr kumimoji="0" sz="1400" kern="1200" baseline="0">
                    <a:solidFill>
                      <a:schemeClr val="accent3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63500" algn="ctr">
                  <a:defRPr/>
                </a:pPr>
                <a:r>
                  <a:rPr lang="es-PE" sz="20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Subárboles</a:t>
                </a:r>
                <a:endParaRPr lang="es-ES" sz="3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Rectángulo 7">
                <a:extLst>
                  <a:ext uri="{FF2B5EF4-FFF2-40B4-BE49-F238E27FC236}">
                    <a16:creationId xmlns:a16="http://schemas.microsoft.com/office/drawing/2014/main" id="{49B89F61-59AA-4CB0-9797-79CFAA52131F}"/>
                  </a:ext>
                </a:extLst>
              </p:cNvPr>
              <p:cNvSpPr/>
              <p:nvPr/>
            </p:nvSpPr>
            <p:spPr>
              <a:xfrm>
                <a:off x="1690313" y="2292001"/>
                <a:ext cx="2263140" cy="594360"/>
              </a:xfrm>
              <a:prstGeom prst="rect">
                <a:avLst/>
              </a:prstGeom>
              <a:ln w="3810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PE" dirty="0"/>
                  <a:t>ESTRUCTURA DE DATOS ABSTRACTOS</a:t>
                </a:r>
              </a:p>
            </p:txBody>
          </p:sp>
          <p:sp>
            <p:nvSpPr>
              <p:cNvPr id="9" name="Rectángulo 8">
                <a:extLst>
                  <a:ext uri="{FF2B5EF4-FFF2-40B4-BE49-F238E27FC236}">
                    <a16:creationId xmlns:a16="http://schemas.microsoft.com/office/drawing/2014/main" id="{58719BE6-BFDF-4D69-BD9E-4523BBF48033}"/>
                  </a:ext>
                </a:extLst>
              </p:cNvPr>
              <p:cNvSpPr/>
              <p:nvPr/>
            </p:nvSpPr>
            <p:spPr>
              <a:xfrm>
                <a:off x="4680009" y="2292001"/>
                <a:ext cx="2263140" cy="594360"/>
              </a:xfrm>
              <a:prstGeom prst="rect">
                <a:avLst/>
              </a:prstGeom>
              <a:ln w="3810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PE" dirty="0"/>
                  <a:t>ESTRUCTURA DE ÁRBOL JERÁRQUICO</a:t>
                </a:r>
              </a:p>
            </p:txBody>
          </p:sp>
          <p:cxnSp>
            <p:nvCxnSpPr>
              <p:cNvPr id="10" name="Conector recto de flecha 9">
                <a:extLst>
                  <a:ext uri="{FF2B5EF4-FFF2-40B4-BE49-F238E27FC236}">
                    <a16:creationId xmlns:a16="http://schemas.microsoft.com/office/drawing/2014/main" id="{344DC3EF-2821-4CE8-962A-B0DC01975974}"/>
                  </a:ext>
                </a:extLst>
              </p:cNvPr>
              <p:cNvCxnSpPr>
                <a:cxnSpLocks/>
                <a:stCxn id="8" idx="3"/>
                <a:endCxn id="9" idx="1"/>
              </p:cNvCxnSpPr>
              <p:nvPr/>
            </p:nvCxnSpPr>
            <p:spPr>
              <a:xfrm>
                <a:off x="3953453" y="2589181"/>
                <a:ext cx="726556" cy="0"/>
              </a:xfrm>
              <a:prstGeom prst="straightConnector1">
                <a:avLst/>
              </a:prstGeom>
              <a:ln w="28575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sp>
            <p:nvSpPr>
              <p:cNvPr id="7" name="4 Subtítulo">
                <a:extLst>
                  <a:ext uri="{FF2B5EF4-FFF2-40B4-BE49-F238E27FC236}">
                    <a16:creationId xmlns:a16="http://schemas.microsoft.com/office/drawing/2014/main" id="{ABBF6BB8-52F9-4771-B199-4DF8E1C82E07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7669705" y="1833888"/>
                <a:ext cx="1508760" cy="458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>
                <a:lvl1pPr marL="64008" indent="0" algn="l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itchFamily="18" charset="0"/>
                  <a:buNone/>
                  <a:defRPr sz="2400" kern="1200" baseline="0">
                    <a:solidFill>
                      <a:schemeClr val="tx2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1pPr>
                <a:lvl2pPr marL="457200" indent="0" algn="ctr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Font typeface="Georgia" pitchFamily="18" charset="0"/>
                  <a:buNone/>
                  <a:defRPr sz="26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2pPr>
                <a:lvl3pPr marL="914400" indent="0" algn="ctr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2" pitchFamily="18" charset="2"/>
                  <a:buNone/>
                  <a:defRPr sz="24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3pPr>
                <a:lvl4pPr marL="1371600" indent="0" algn="ctr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2" pitchFamily="18" charset="2"/>
                  <a:buNone/>
                  <a:defRPr sz="22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4pPr>
                <a:lvl5pPr marL="1828800" indent="0" algn="ctr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itchFamily="18" charset="0"/>
                  <a:buNone/>
                  <a:defRPr sz="2000" kern="1200">
                    <a:solidFill>
                      <a:srgbClr val="9BBB59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5pPr>
                <a:lvl6pPr marL="2286000" indent="0" algn="ctr" rtl="0" eaLnBrk="1" latinLnBrk="0" hangingPunct="1">
                  <a:spcBef>
                    <a:spcPts val="300"/>
                  </a:spcBef>
                  <a:buClr>
                    <a:schemeClr val="accent3"/>
                  </a:buClr>
                  <a:buFont typeface="Georgia"/>
                  <a:buNone/>
                  <a:defRPr kumimoji="0" sz="1800" kern="1200">
                    <a:solidFill>
                      <a:schemeClr val="accent3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rtl="0" eaLnBrk="1" latinLnBrk="0" hangingPunct="1">
                  <a:spcBef>
                    <a:spcPts val="300"/>
                  </a:spcBef>
                  <a:buClr>
                    <a:schemeClr val="accent3"/>
                  </a:buClr>
                  <a:buFont typeface="Georgia"/>
                  <a:buNone/>
                  <a:defRPr kumimoji="0" sz="1600" kern="1200">
                    <a:solidFill>
                      <a:schemeClr val="accent3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rtl="0" eaLnBrk="1" latinLnBrk="0" hangingPunct="1">
                  <a:spcBef>
                    <a:spcPts val="300"/>
                  </a:spcBef>
                  <a:buClr>
                    <a:schemeClr val="accent3"/>
                  </a:buClr>
                  <a:buFont typeface="Georgia"/>
                  <a:buNone/>
                  <a:defRPr kumimoji="0" sz="1500" kern="1200">
                    <a:solidFill>
                      <a:schemeClr val="accent3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rtl="0" eaLnBrk="1" latinLnBrk="0" hangingPunct="1">
                  <a:spcBef>
                    <a:spcPts val="300"/>
                  </a:spcBef>
                  <a:buClr>
                    <a:schemeClr val="accent3"/>
                  </a:buClr>
                  <a:buFont typeface="Georgia"/>
                  <a:buNone/>
                  <a:defRPr kumimoji="0" sz="1400" kern="1200" baseline="0">
                    <a:solidFill>
                      <a:schemeClr val="accent3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63500" algn="ctr">
                  <a:defRPr/>
                </a:pPr>
                <a:r>
                  <a:rPr lang="es-PE" sz="20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Valor raíz</a:t>
                </a:r>
                <a:endParaRPr lang="es-ES" sz="32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1" name="Conector recto de flecha 10">
                <a:extLst>
                  <a:ext uri="{FF2B5EF4-FFF2-40B4-BE49-F238E27FC236}">
                    <a16:creationId xmlns:a16="http://schemas.microsoft.com/office/drawing/2014/main" id="{6ED87EDF-9018-4D09-9FF4-1C6062C212F9}"/>
                  </a:ext>
                </a:extLst>
              </p:cNvPr>
              <p:cNvCxnSpPr>
                <a:cxnSpLocks/>
                <a:stCxn id="9" idx="3"/>
                <a:endCxn id="7" idx="1"/>
              </p:cNvCxnSpPr>
              <p:nvPr/>
            </p:nvCxnSpPr>
            <p:spPr>
              <a:xfrm flipV="1">
                <a:off x="6943149" y="2062945"/>
                <a:ext cx="726556" cy="526236"/>
              </a:xfrm>
              <a:prstGeom prst="straightConnector1">
                <a:avLst/>
              </a:prstGeom>
              <a:ln w="28575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12" name="Conector recto de flecha 11">
                <a:extLst>
                  <a:ext uri="{FF2B5EF4-FFF2-40B4-BE49-F238E27FC236}">
                    <a16:creationId xmlns:a16="http://schemas.microsoft.com/office/drawing/2014/main" id="{B2C7A442-672A-497A-BB5D-61C03A172181}"/>
                  </a:ext>
                </a:extLst>
              </p:cNvPr>
              <p:cNvCxnSpPr>
                <a:cxnSpLocks/>
                <a:stCxn id="9" idx="3"/>
                <a:endCxn id="6" idx="1"/>
              </p:cNvCxnSpPr>
              <p:nvPr/>
            </p:nvCxnSpPr>
            <p:spPr>
              <a:xfrm>
                <a:off x="6943149" y="2589181"/>
                <a:ext cx="726556" cy="526237"/>
              </a:xfrm>
              <a:prstGeom prst="straightConnector1">
                <a:avLst/>
              </a:prstGeom>
              <a:ln w="28575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sp>
            <p:nvSpPr>
              <p:cNvPr id="14" name="4 Subtítulo">
                <a:extLst>
                  <a:ext uri="{FF2B5EF4-FFF2-40B4-BE49-F238E27FC236}">
                    <a16:creationId xmlns:a16="http://schemas.microsoft.com/office/drawing/2014/main" id="{C55FC68B-6E51-46FD-B9C8-E9A2424BE2CE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7669705" y="3938834"/>
                <a:ext cx="1508760" cy="458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>
                <a:lvl1pPr marL="64008" indent="0" algn="l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itchFamily="18" charset="0"/>
                  <a:buNone/>
                  <a:defRPr sz="2400" kern="1200" baseline="0">
                    <a:solidFill>
                      <a:schemeClr val="tx2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1pPr>
                <a:lvl2pPr marL="457200" indent="0" algn="ctr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Font typeface="Georgia" pitchFamily="18" charset="0"/>
                  <a:buNone/>
                  <a:defRPr sz="26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2pPr>
                <a:lvl3pPr marL="914400" indent="0" algn="ctr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2" pitchFamily="18" charset="2"/>
                  <a:buNone/>
                  <a:defRPr sz="24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3pPr>
                <a:lvl4pPr marL="1371600" indent="0" algn="ctr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2" pitchFamily="18" charset="2"/>
                  <a:buNone/>
                  <a:defRPr sz="22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4pPr>
                <a:lvl5pPr marL="1828800" indent="0" algn="ctr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itchFamily="18" charset="0"/>
                  <a:buNone/>
                  <a:defRPr sz="2000" kern="1200">
                    <a:solidFill>
                      <a:srgbClr val="9BBB59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5pPr>
                <a:lvl6pPr marL="2286000" indent="0" algn="ctr" rtl="0" eaLnBrk="1" latinLnBrk="0" hangingPunct="1">
                  <a:spcBef>
                    <a:spcPts val="300"/>
                  </a:spcBef>
                  <a:buClr>
                    <a:schemeClr val="accent3"/>
                  </a:buClr>
                  <a:buFont typeface="Georgia"/>
                  <a:buNone/>
                  <a:defRPr kumimoji="0" sz="1800" kern="1200">
                    <a:solidFill>
                      <a:schemeClr val="accent3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rtl="0" eaLnBrk="1" latinLnBrk="0" hangingPunct="1">
                  <a:spcBef>
                    <a:spcPts val="300"/>
                  </a:spcBef>
                  <a:buClr>
                    <a:schemeClr val="accent3"/>
                  </a:buClr>
                  <a:buFont typeface="Georgia"/>
                  <a:buNone/>
                  <a:defRPr kumimoji="0" sz="1600" kern="1200">
                    <a:solidFill>
                      <a:schemeClr val="accent3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rtl="0" eaLnBrk="1" latinLnBrk="0" hangingPunct="1">
                  <a:spcBef>
                    <a:spcPts val="300"/>
                  </a:spcBef>
                  <a:buClr>
                    <a:schemeClr val="accent3"/>
                  </a:buClr>
                  <a:buFont typeface="Georgia"/>
                  <a:buNone/>
                  <a:defRPr kumimoji="0" sz="1500" kern="1200">
                    <a:solidFill>
                      <a:schemeClr val="accent3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rtl="0" eaLnBrk="1" latinLnBrk="0" hangingPunct="1">
                  <a:spcBef>
                    <a:spcPts val="300"/>
                  </a:spcBef>
                  <a:buClr>
                    <a:schemeClr val="accent3"/>
                  </a:buClr>
                  <a:buFont typeface="Georgia"/>
                  <a:buNone/>
                  <a:defRPr kumimoji="0" sz="1400" kern="1200" baseline="0">
                    <a:solidFill>
                      <a:schemeClr val="accent3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63500" algn="ctr">
                  <a:defRPr/>
                </a:pPr>
                <a:r>
                  <a:rPr lang="es-PE" sz="20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Nodo inicial</a:t>
                </a:r>
                <a:endParaRPr lang="es-ES" sz="32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5" name="Conector recto de flecha 14">
                <a:extLst>
                  <a:ext uri="{FF2B5EF4-FFF2-40B4-BE49-F238E27FC236}">
                    <a16:creationId xmlns:a16="http://schemas.microsoft.com/office/drawing/2014/main" id="{5E910850-549D-4309-8695-B54057B31564}"/>
                  </a:ext>
                </a:extLst>
              </p:cNvPr>
              <p:cNvCxnSpPr>
                <a:cxnSpLocks/>
                <a:stCxn id="6" idx="2"/>
                <a:endCxn id="14" idx="0"/>
              </p:cNvCxnSpPr>
              <p:nvPr/>
            </p:nvCxnSpPr>
            <p:spPr>
              <a:xfrm>
                <a:off x="8424085" y="3344474"/>
                <a:ext cx="0" cy="594360"/>
              </a:xfrm>
              <a:prstGeom prst="straightConnector1">
                <a:avLst/>
              </a:prstGeom>
              <a:ln w="28575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  <p:pic>
          <p:nvPicPr>
            <p:cNvPr id="19" name="Imagen 18">
              <a:extLst>
                <a:ext uri="{FF2B5EF4-FFF2-40B4-BE49-F238E27FC236}">
                  <a16:creationId xmlns:a16="http://schemas.microsoft.com/office/drawing/2014/main" id="{1DAEDCC4-497E-408A-9555-86B439F9C6D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9994" y="2970733"/>
              <a:ext cx="6689014" cy="292713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73861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CDCD4A-A784-4BF6-8BBF-667B6F80FA1E}"/>
              </a:ext>
            </a:extLst>
          </p:cNvPr>
          <p:cNvSpPr txBox="1">
            <a:spLocks/>
          </p:cNvSpPr>
          <p:nvPr/>
        </p:nvSpPr>
        <p:spPr>
          <a:xfrm>
            <a:off x="685800" y="469483"/>
            <a:ext cx="10949940" cy="141646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PE" b="1" dirty="0"/>
              <a:t>Búsqueda en amplitud</a:t>
            </a:r>
          </a:p>
        </p:txBody>
      </p:sp>
      <p:sp>
        <p:nvSpPr>
          <p:cNvPr id="16" name="4 Subtítulo">
            <a:extLst>
              <a:ext uri="{FF2B5EF4-FFF2-40B4-BE49-F238E27FC236}">
                <a16:creationId xmlns:a16="http://schemas.microsoft.com/office/drawing/2014/main" id="{1742D546-41F2-4512-9CA1-87B6CF8B64DC}"/>
              </a:ext>
            </a:extLst>
          </p:cNvPr>
          <p:cNvSpPr txBox="1">
            <a:spLocks/>
          </p:cNvSpPr>
          <p:nvPr/>
        </p:nvSpPr>
        <p:spPr bwMode="auto">
          <a:xfrm>
            <a:off x="685800" y="1280161"/>
            <a:ext cx="10949940" cy="777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4008" indent="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None/>
              <a:defRPr sz="2400" kern="1200" baseline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Georgia" pitchFamily="18" charset="0"/>
              <a:buNone/>
              <a:defRPr sz="2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None/>
              <a:defRPr sz="2000" kern="1200">
                <a:solidFill>
                  <a:srgbClr val="9BBB59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500" algn="just">
              <a:defRPr/>
            </a:pPr>
            <a:r>
              <a:rPr lang="es-PE" sz="2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Visitar todos los nodos que hay a profundidad i antes de pasar a visitar aquellos que hay a profundidad i+1.</a:t>
            </a:r>
            <a:endParaRPr lang="es-ES" sz="2100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www.cs.us.es/~fsancho/images/2015-07/41b0b292-152a-11e2-bb76-001e670c2818.png">
            <a:extLst>
              <a:ext uri="{FF2B5EF4-FFF2-40B4-BE49-F238E27FC236}">
                <a16:creationId xmlns:a16="http://schemas.microsoft.com/office/drawing/2014/main" id="{0B4712CE-0A0F-4D1C-92CC-37DDE548F3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2938" y="1940542"/>
            <a:ext cx="3878342" cy="4365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4 Subtítulo">
            <a:extLst>
              <a:ext uri="{FF2B5EF4-FFF2-40B4-BE49-F238E27FC236}">
                <a16:creationId xmlns:a16="http://schemas.microsoft.com/office/drawing/2014/main" id="{5BD7ECE6-420F-4A8F-AEA8-08609136FE58}"/>
              </a:ext>
            </a:extLst>
          </p:cNvPr>
          <p:cNvSpPr txBox="1">
            <a:spLocks/>
          </p:cNvSpPr>
          <p:nvPr/>
        </p:nvSpPr>
        <p:spPr bwMode="auto">
          <a:xfrm>
            <a:off x="6231280" y="3548187"/>
            <a:ext cx="5404460" cy="1150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4008" indent="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None/>
              <a:defRPr sz="2400" kern="1200" baseline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Georgia" pitchFamily="18" charset="0"/>
              <a:buNone/>
              <a:defRPr sz="2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None/>
              <a:defRPr sz="2000" kern="1200">
                <a:solidFill>
                  <a:srgbClr val="9BBB59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6400" indent="-342900" algn="just">
              <a:buFont typeface="Arial" panose="020B0604020202020204" pitchFamily="34" charset="0"/>
              <a:buChar char="•"/>
              <a:defRPr/>
            </a:pPr>
            <a:r>
              <a:rPr lang="es-PE" sz="2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un algoritmo completo.</a:t>
            </a:r>
          </a:p>
          <a:p>
            <a:pPr marL="406400" indent="-342900" algn="just">
              <a:buFont typeface="Arial" panose="020B0604020202020204" pitchFamily="34" charset="0"/>
              <a:buChar char="•"/>
              <a:defRPr/>
            </a:pPr>
            <a:r>
              <a:rPr lang="es-PE" sz="2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Encuentra una de las soluciones a distancia mínima de la raíz.</a:t>
            </a:r>
          </a:p>
        </p:txBody>
      </p:sp>
    </p:spTree>
    <p:extLst>
      <p:ext uri="{BB962C8B-B14F-4D97-AF65-F5344CB8AC3E}">
        <p14:creationId xmlns:p14="http://schemas.microsoft.com/office/powerpoint/2010/main" val="1474787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CDCD4A-A784-4BF6-8BBF-667B6F80FA1E}"/>
              </a:ext>
            </a:extLst>
          </p:cNvPr>
          <p:cNvSpPr txBox="1">
            <a:spLocks/>
          </p:cNvSpPr>
          <p:nvPr/>
        </p:nvSpPr>
        <p:spPr>
          <a:xfrm>
            <a:off x="685800" y="469483"/>
            <a:ext cx="10949940" cy="141646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PE" b="1" dirty="0"/>
              <a:t>Búsqueda en profundidad</a:t>
            </a:r>
          </a:p>
        </p:txBody>
      </p:sp>
      <p:sp>
        <p:nvSpPr>
          <p:cNvPr id="16" name="4 Subtítulo">
            <a:extLst>
              <a:ext uri="{FF2B5EF4-FFF2-40B4-BE49-F238E27FC236}">
                <a16:creationId xmlns:a16="http://schemas.microsoft.com/office/drawing/2014/main" id="{1742D546-41F2-4512-9CA1-87B6CF8B64DC}"/>
              </a:ext>
            </a:extLst>
          </p:cNvPr>
          <p:cNvSpPr txBox="1">
            <a:spLocks/>
          </p:cNvSpPr>
          <p:nvPr/>
        </p:nvSpPr>
        <p:spPr bwMode="auto">
          <a:xfrm>
            <a:off x="685800" y="1280161"/>
            <a:ext cx="10949940" cy="777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4008" indent="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None/>
              <a:defRPr sz="2400" kern="1200" baseline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Georgia" pitchFamily="18" charset="0"/>
              <a:buNone/>
              <a:defRPr sz="2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None/>
              <a:defRPr sz="2000" kern="1200">
                <a:solidFill>
                  <a:srgbClr val="9BBB59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500" algn="just">
              <a:defRPr/>
            </a:pPr>
            <a:r>
              <a:rPr lang="es-PE" sz="2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Tras visitar un nodo, se visitan sus hijos antes que sus hermanos, por lo que el algoritmo tiende a bajar por las ramas del árbol hacia las hojas antes de visitar cada una de las ramas posibles.</a:t>
            </a:r>
            <a:endParaRPr lang="es-ES" sz="2100" dirty="0">
              <a:solidFill>
                <a:schemeClr val="tx1"/>
              </a:solidFill>
            </a:endParaRPr>
          </a:p>
        </p:txBody>
      </p:sp>
      <p:sp>
        <p:nvSpPr>
          <p:cNvPr id="17" name="4 Subtítulo">
            <a:extLst>
              <a:ext uri="{FF2B5EF4-FFF2-40B4-BE49-F238E27FC236}">
                <a16:creationId xmlns:a16="http://schemas.microsoft.com/office/drawing/2014/main" id="{5BD7ECE6-420F-4A8F-AEA8-08609136FE58}"/>
              </a:ext>
            </a:extLst>
          </p:cNvPr>
          <p:cNvSpPr txBox="1">
            <a:spLocks/>
          </p:cNvSpPr>
          <p:nvPr/>
        </p:nvSpPr>
        <p:spPr bwMode="auto">
          <a:xfrm>
            <a:off x="6231280" y="3548187"/>
            <a:ext cx="5404460" cy="1150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4008" indent="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None/>
              <a:defRPr sz="2400" kern="1200" baseline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Georgia" pitchFamily="18" charset="0"/>
              <a:buNone/>
              <a:defRPr sz="2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None/>
              <a:defRPr sz="2000" kern="1200">
                <a:solidFill>
                  <a:srgbClr val="9BBB59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6400" indent="-342900" algn="just">
              <a:buFont typeface="Arial" panose="020B0604020202020204" pitchFamily="34" charset="0"/>
              <a:buChar char="•"/>
              <a:defRPr/>
            </a:pPr>
            <a:r>
              <a:rPr lang="es-PE" sz="2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el peor caso tiene que visitar todos los nodos.</a:t>
            </a:r>
          </a:p>
          <a:p>
            <a:pPr marL="406400" indent="-342900" algn="just">
              <a:buFont typeface="Arial" panose="020B0604020202020204" pitchFamily="34" charset="0"/>
              <a:buChar char="•"/>
              <a:defRPr/>
            </a:pPr>
            <a:r>
              <a:rPr lang="es-PE" sz="2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es óptimo ni completo. </a:t>
            </a:r>
          </a:p>
        </p:txBody>
      </p:sp>
      <p:pic>
        <p:nvPicPr>
          <p:cNvPr id="2050" name="Picture 2" descr="http://www.cs.us.es/~fsancho/images/2015-07/424b1e90-152a-11e2-bb76-001e670c2818.png">
            <a:extLst>
              <a:ext uri="{FF2B5EF4-FFF2-40B4-BE49-F238E27FC236}">
                <a16:creationId xmlns:a16="http://schemas.microsoft.com/office/drawing/2014/main" id="{6060A3CE-1D01-451B-B1D4-B52DB83DC9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028" y="2069432"/>
            <a:ext cx="4307252" cy="4185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3002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CDCD4A-A784-4BF6-8BBF-667B6F80FA1E}"/>
              </a:ext>
            </a:extLst>
          </p:cNvPr>
          <p:cNvSpPr txBox="1">
            <a:spLocks/>
          </p:cNvSpPr>
          <p:nvPr/>
        </p:nvSpPr>
        <p:spPr>
          <a:xfrm>
            <a:off x="685800" y="469483"/>
            <a:ext cx="10949940" cy="141646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PE" b="1" dirty="0"/>
              <a:t>Búsqueda no determinística</a:t>
            </a:r>
          </a:p>
        </p:txBody>
      </p:sp>
      <p:sp>
        <p:nvSpPr>
          <p:cNvPr id="16" name="4 Subtítulo">
            <a:extLst>
              <a:ext uri="{FF2B5EF4-FFF2-40B4-BE49-F238E27FC236}">
                <a16:creationId xmlns:a16="http://schemas.microsoft.com/office/drawing/2014/main" id="{1742D546-41F2-4512-9CA1-87B6CF8B64DC}"/>
              </a:ext>
            </a:extLst>
          </p:cNvPr>
          <p:cNvSpPr txBox="1">
            <a:spLocks/>
          </p:cNvSpPr>
          <p:nvPr/>
        </p:nvSpPr>
        <p:spPr bwMode="auto">
          <a:xfrm>
            <a:off x="685800" y="1280161"/>
            <a:ext cx="10949940" cy="777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4008" indent="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None/>
              <a:defRPr sz="2400" kern="1200" baseline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Georgia" pitchFamily="18" charset="0"/>
              <a:buNone/>
              <a:defRPr sz="2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None/>
              <a:defRPr sz="2000" kern="1200">
                <a:solidFill>
                  <a:srgbClr val="9BBB59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500" algn="just">
              <a:defRPr/>
            </a:pPr>
            <a:r>
              <a:rPr lang="es-PE" sz="2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Emplea un algoritmo que, con la misma entrada, ofrece muchos posibles resultados, y por tanto no ofrece una solución única. No se puede saber de antemano cuál será su resultado de la ejecución.</a:t>
            </a:r>
            <a:endParaRPr lang="es-ES" sz="2100" dirty="0">
              <a:solidFill>
                <a:schemeClr val="tx1"/>
              </a:solidFill>
            </a:endParaRPr>
          </a:p>
        </p:txBody>
      </p:sp>
      <p:pic>
        <p:nvPicPr>
          <p:cNvPr id="3074" name="Picture 2" descr="https://upload.wikimedia.org/wikipedia/commons/5/50/Difference_between_deterministic_and_Nondeterministic.png">
            <a:extLst>
              <a:ext uri="{FF2B5EF4-FFF2-40B4-BE49-F238E27FC236}">
                <a16:creationId xmlns:a16="http://schemas.microsoft.com/office/drawing/2014/main" id="{6D81DA01-7847-44A8-A47F-7E24E54A1D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2278" y="2327108"/>
            <a:ext cx="6587444" cy="3892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116759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111</TotalTime>
  <Words>254</Words>
  <Application>Microsoft Office PowerPoint</Application>
  <PresentationFormat>Panorámica</PresentationFormat>
  <Paragraphs>37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Georgia</vt:lpstr>
      <vt:lpstr>Wingdings</vt:lpstr>
      <vt:lpstr>Retrospección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Sergio Arteaga Bonelli</dc:creator>
  <cp:keywords/>
  <cp:lastModifiedBy>Sergio Arteaga Bonelli</cp:lastModifiedBy>
  <cp:revision>17</cp:revision>
  <dcterms:created xsi:type="dcterms:W3CDTF">2018-09-02T19:16:56Z</dcterms:created>
  <dcterms:modified xsi:type="dcterms:W3CDTF">2018-09-02T21:43:53Z</dcterms:modified>
  <cp:version/>
</cp:coreProperties>
</file>